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3"/>
  </p:notesMasterIdLst>
  <p:handoutMasterIdLst>
    <p:handoutMasterId r:id="rId24"/>
  </p:handoutMasterIdLst>
  <p:sldIdLst>
    <p:sldId id="256" r:id="rId2"/>
    <p:sldId id="259" r:id="rId3"/>
    <p:sldId id="257" r:id="rId4"/>
    <p:sldId id="258" r:id="rId5"/>
    <p:sldId id="260" r:id="rId6"/>
    <p:sldId id="261" r:id="rId7"/>
    <p:sldId id="262" r:id="rId8"/>
    <p:sldId id="263" r:id="rId9"/>
    <p:sldId id="270" r:id="rId10"/>
    <p:sldId id="271" r:id="rId11"/>
    <p:sldId id="272" r:id="rId12"/>
    <p:sldId id="273" r:id="rId13"/>
    <p:sldId id="275" r:id="rId14"/>
    <p:sldId id="265" r:id="rId15"/>
    <p:sldId id="266" r:id="rId16"/>
    <p:sldId id="267" r:id="rId17"/>
    <p:sldId id="268" r:id="rId18"/>
    <p:sldId id="269" r:id="rId19"/>
    <p:sldId id="276" r:id="rId20"/>
    <p:sldId id="278"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52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C889C29-8EA0-497C-A714-B65CEBF1F881}" type="datetimeFigureOut">
              <a:rPr lang="en-US" smtClean="0"/>
              <a:t>9/1/2009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883C3A-6EEB-4A0C-86BE-4231A0830D5A}" type="slidenum">
              <a:rPr lang="en-GB" smtClean="0"/>
              <a:t>‹#›</a:t>
            </a:fld>
            <a:endParaRPr lang="en-GB"/>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2FA025-2EEC-4967-AD79-77866EC4D723}" type="datetimeFigureOut">
              <a:rPr lang="en-US" smtClean="0"/>
              <a:pPr/>
              <a:t>9/1/2009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D3C264-9754-499A-92B0-64D22BCF0F40}" type="slidenum">
              <a:rPr lang="en-GB" smtClean="0"/>
              <a:pPr/>
              <a:t>‹#›</a:t>
            </a:fld>
            <a:endParaRPr lang="en-GB"/>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1D3C264-9754-499A-92B0-64D22BCF0F40}" type="slidenum">
              <a:rPr lang="en-GB" smtClean="0"/>
              <a:pPr/>
              <a:t>1</a:t>
            </a:fld>
            <a:endParaRPr lang="en-GB"/>
          </a:p>
        </p:txBody>
      </p:sp>
      <p:sp>
        <p:nvSpPr>
          <p:cNvPr id="5" name="Footer Placeholder 4"/>
          <p:cNvSpPr>
            <a:spLocks noGrp="1"/>
          </p:cNvSpPr>
          <p:nvPr>
            <p:ph type="ftr" sz="quarter" idx="11"/>
          </p:nvPr>
        </p:nvSpPr>
        <p:spPr/>
        <p:txBody>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1D3C264-9754-499A-92B0-64D22BCF0F40}" type="slidenum">
              <a:rPr lang="en-GB" smtClean="0"/>
              <a:pPr/>
              <a:t>13</a:t>
            </a:fld>
            <a:endParaRPr lang="en-GB"/>
          </a:p>
        </p:txBody>
      </p:sp>
      <p:sp>
        <p:nvSpPr>
          <p:cNvPr id="5" name="Footer Placeholder 4"/>
          <p:cNvSpPr>
            <a:spLocks noGrp="1"/>
          </p:cNvSpPr>
          <p:nvPr>
            <p:ph type="ftr" sz="quarter" idx="11"/>
          </p:nvPr>
        </p:nvSpPr>
        <p:spPr/>
        <p:txBody>
          <a:bodyPr/>
          <a:lstStyle/>
          <a:p>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1D3C264-9754-499A-92B0-64D22BCF0F40}" type="slidenum">
              <a:rPr lang="en-GB" smtClean="0"/>
              <a:pPr/>
              <a:t>14</a:t>
            </a:fld>
            <a:endParaRPr lang="en-GB"/>
          </a:p>
        </p:txBody>
      </p:sp>
      <p:sp>
        <p:nvSpPr>
          <p:cNvPr id="5" name="Footer Placeholder 4"/>
          <p:cNvSpPr>
            <a:spLocks noGrp="1"/>
          </p:cNvSpPr>
          <p:nvPr>
            <p:ph type="ftr" sz="quarter" idx="11"/>
          </p:nvPr>
        </p:nvSpPr>
        <p:spPr/>
        <p:txBody>
          <a:bodyPr/>
          <a:lstStyle/>
          <a:p>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1D3C264-9754-499A-92B0-64D22BCF0F40}" type="slidenum">
              <a:rPr lang="en-GB" smtClean="0"/>
              <a:pPr/>
              <a:t>15</a:t>
            </a:fld>
            <a:endParaRPr lang="en-GB"/>
          </a:p>
        </p:txBody>
      </p:sp>
      <p:sp>
        <p:nvSpPr>
          <p:cNvPr id="5" name="Footer Placeholder 4"/>
          <p:cNvSpPr>
            <a:spLocks noGrp="1"/>
          </p:cNvSpPr>
          <p:nvPr>
            <p:ph type="ftr" sz="quarter" idx="11"/>
          </p:nvPr>
        </p:nvSpPr>
        <p:spPr/>
        <p:txBody>
          <a:bodyPr/>
          <a:lstStyle/>
          <a:p>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1D3C264-9754-499A-92B0-64D22BCF0F40}" type="slidenum">
              <a:rPr lang="en-GB" smtClean="0"/>
              <a:pPr/>
              <a:t>16</a:t>
            </a:fld>
            <a:endParaRPr lang="en-GB"/>
          </a:p>
        </p:txBody>
      </p:sp>
      <p:sp>
        <p:nvSpPr>
          <p:cNvPr id="5" name="Footer Placeholder 4"/>
          <p:cNvSpPr>
            <a:spLocks noGrp="1"/>
          </p:cNvSpPr>
          <p:nvPr>
            <p:ph type="ftr" sz="quarter" idx="11"/>
          </p:nvPr>
        </p:nvSpPr>
        <p:spPr/>
        <p:txBody>
          <a:bodyPr/>
          <a:lstStyle/>
          <a:p>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1D3C264-9754-499A-92B0-64D22BCF0F40}" type="slidenum">
              <a:rPr lang="en-GB" smtClean="0"/>
              <a:pPr/>
              <a:t>17</a:t>
            </a:fld>
            <a:endParaRPr lang="en-GB"/>
          </a:p>
        </p:txBody>
      </p:sp>
      <p:sp>
        <p:nvSpPr>
          <p:cNvPr id="5" name="Footer Placeholder 4"/>
          <p:cNvSpPr>
            <a:spLocks noGrp="1"/>
          </p:cNvSpPr>
          <p:nvPr>
            <p:ph type="ftr" sz="quarter" idx="11"/>
          </p:nvPr>
        </p:nvSpPr>
        <p:spPr/>
        <p:txBody>
          <a:bodyPr/>
          <a:lstStyle/>
          <a:p>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1D3C264-9754-499A-92B0-64D22BCF0F40}" type="slidenum">
              <a:rPr lang="en-GB" smtClean="0"/>
              <a:pPr/>
              <a:t>18</a:t>
            </a:fld>
            <a:endParaRPr lang="en-GB"/>
          </a:p>
        </p:txBody>
      </p:sp>
      <p:sp>
        <p:nvSpPr>
          <p:cNvPr id="5" name="Footer Placeholder 4"/>
          <p:cNvSpPr>
            <a:spLocks noGrp="1"/>
          </p:cNvSpPr>
          <p:nvPr>
            <p:ph type="ftr" sz="quarter" idx="11"/>
          </p:nvPr>
        </p:nvSpPr>
        <p:spPr/>
        <p:txBody>
          <a:bodyPr/>
          <a:lstStyle/>
          <a:p>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1D3C264-9754-499A-92B0-64D22BCF0F40}" type="slidenum">
              <a:rPr lang="en-GB" smtClean="0"/>
              <a:pPr/>
              <a:t>2</a:t>
            </a:fld>
            <a:endParaRPr lang="en-GB"/>
          </a:p>
        </p:txBody>
      </p:sp>
      <p:sp>
        <p:nvSpPr>
          <p:cNvPr id="5" name="Footer Placeholder 4"/>
          <p:cNvSpPr>
            <a:spLocks noGrp="1"/>
          </p:cNvSpPr>
          <p:nvPr>
            <p:ph type="ftr" sz="quarter" idx="11"/>
          </p:nvPr>
        </p:nvSpPr>
        <p:spPr/>
        <p:txBody>
          <a:bodyPr/>
          <a:lstStyle/>
          <a:p>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21</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1D3C264-9754-499A-92B0-64D22BCF0F40}" type="slidenum">
              <a:rPr lang="en-GB" smtClean="0"/>
              <a:pPr/>
              <a:t>3</a:t>
            </a:fld>
            <a:endParaRPr lang="en-GB"/>
          </a:p>
        </p:txBody>
      </p:sp>
      <p:sp>
        <p:nvSpPr>
          <p:cNvPr id="5" name="Footer Placeholder 4"/>
          <p:cNvSpPr>
            <a:spLocks noGrp="1"/>
          </p:cNvSpPr>
          <p:nvPr>
            <p:ph type="ftr" sz="quarter" idx="1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1D3C264-9754-499A-92B0-64D22BCF0F40}" type="slidenum">
              <a:rPr lang="en-GB" smtClean="0"/>
              <a:pPr/>
              <a:t>4</a:t>
            </a:fld>
            <a:endParaRPr lang="en-GB"/>
          </a:p>
        </p:txBody>
      </p:sp>
      <p:sp>
        <p:nvSpPr>
          <p:cNvPr id="5" name="Footer Placeholder 4"/>
          <p:cNvSpPr>
            <a:spLocks noGrp="1"/>
          </p:cNvSpPr>
          <p:nvPr>
            <p:ph type="ftr" sz="quarter" idx="11"/>
          </p:nvPr>
        </p:nvSpPr>
        <p:spPr/>
        <p:txBody>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1D3C264-9754-499A-92B0-64D22BCF0F40}" type="slidenum">
              <a:rPr lang="en-GB" smtClean="0"/>
              <a:pPr/>
              <a:t>5</a:t>
            </a:fld>
            <a:endParaRPr lang="en-GB"/>
          </a:p>
        </p:txBody>
      </p:sp>
      <p:sp>
        <p:nvSpPr>
          <p:cNvPr id="5" name="Footer Placeholder 4"/>
          <p:cNvSpPr>
            <a:spLocks noGrp="1"/>
          </p:cNvSpPr>
          <p:nvPr>
            <p:ph type="ftr" sz="quarter" idx="11"/>
          </p:nvPr>
        </p:nvSpPr>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1D3C264-9754-499A-92B0-64D22BCF0F40}" type="slidenum">
              <a:rPr lang="en-GB" smtClean="0"/>
              <a:pPr/>
              <a:t>6</a:t>
            </a:fld>
            <a:endParaRPr lang="en-GB"/>
          </a:p>
        </p:txBody>
      </p:sp>
      <p:sp>
        <p:nvSpPr>
          <p:cNvPr id="5" name="Footer Placeholder 4"/>
          <p:cNvSpPr>
            <a:spLocks noGrp="1"/>
          </p:cNvSpPr>
          <p:nvPr>
            <p:ph type="ftr" sz="quarter" idx="11"/>
          </p:nvPr>
        </p:nvSpPr>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1D3C264-9754-499A-92B0-64D22BCF0F40}" type="slidenum">
              <a:rPr lang="en-GB" smtClean="0"/>
              <a:pPr/>
              <a:t>7</a:t>
            </a:fld>
            <a:endParaRPr lang="en-GB"/>
          </a:p>
        </p:txBody>
      </p:sp>
      <p:sp>
        <p:nvSpPr>
          <p:cNvPr id="5" name="Footer Placeholder 4"/>
          <p:cNvSpPr>
            <a:spLocks noGrp="1"/>
          </p:cNvSpPr>
          <p:nvPr>
            <p:ph type="ftr" sz="quarter" idx="11"/>
          </p:nvPr>
        </p:nvSpPr>
        <p:spPr/>
        <p:txBody>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1D3C264-9754-499A-92B0-64D22BCF0F40}" type="slidenum">
              <a:rPr lang="en-GB" smtClean="0"/>
              <a:pPr/>
              <a:t>8</a:t>
            </a:fld>
            <a:endParaRPr lang="en-GB"/>
          </a:p>
        </p:txBody>
      </p:sp>
      <p:sp>
        <p:nvSpPr>
          <p:cNvPr id="5" name="Footer Placeholder 4"/>
          <p:cNvSpPr>
            <a:spLocks noGrp="1"/>
          </p:cNvSpPr>
          <p:nvPr>
            <p:ph type="ftr" sz="quarter" idx="11"/>
          </p:nvPr>
        </p:nvSpPr>
        <p:spPr/>
        <p:txBody>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1D3C264-9754-499A-92B0-64D22BCF0F40}"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6FC3837F-C435-402A-BC73-6CE7B4F382DC}" type="datetime1">
              <a:rPr lang="en-US" smtClean="0"/>
              <a:t>9/1/2009</a:t>
            </a:fld>
            <a:endParaRPr lang="en-GB"/>
          </a:p>
        </p:txBody>
      </p:sp>
      <p:sp>
        <p:nvSpPr>
          <p:cNvPr id="20" name="Footer Placeholder 19"/>
          <p:cNvSpPr>
            <a:spLocks noGrp="1"/>
          </p:cNvSpPr>
          <p:nvPr>
            <p:ph type="ftr" sz="quarter" idx="11"/>
          </p:nvPr>
        </p:nvSpPr>
        <p:spPr/>
        <p:txBody>
          <a:bodyPr/>
          <a:lstStyle>
            <a:extLst/>
          </a:lstStyle>
          <a:p>
            <a:r>
              <a:rPr lang="en-GB" smtClean="0"/>
              <a:t>CSE 246 Data Structures and Algorithms            Fall2009                                           Lecture #1</a:t>
            </a:r>
            <a:endParaRPr lang="en-GB"/>
          </a:p>
        </p:txBody>
      </p:sp>
      <p:sp>
        <p:nvSpPr>
          <p:cNvPr id="10" name="Slide Number Placeholder 9"/>
          <p:cNvSpPr>
            <a:spLocks noGrp="1"/>
          </p:cNvSpPr>
          <p:nvPr>
            <p:ph type="sldNum" sz="quarter" idx="12"/>
          </p:nvPr>
        </p:nvSpPr>
        <p:spPr/>
        <p:txBody>
          <a:bodyPr/>
          <a:lstStyle>
            <a:extLst/>
          </a:lstStyle>
          <a:p>
            <a:fld id="{61778265-A953-45BD-952B-9F96E876DE07}" type="slidenum">
              <a:rPr lang="en-GB" smtClean="0"/>
              <a:pPr/>
              <a:t>‹#›</a:t>
            </a:fld>
            <a:endParaRPr lang="en-GB"/>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538325A-6AD8-4173-834A-1B8B6A3E14A7}" type="datetime1">
              <a:rPr lang="en-US" smtClean="0"/>
              <a:t>9/1/2009</a:t>
            </a:fld>
            <a:endParaRPr lang="en-GB"/>
          </a:p>
        </p:txBody>
      </p:sp>
      <p:sp>
        <p:nvSpPr>
          <p:cNvPr id="5" name="Footer Placeholder 4"/>
          <p:cNvSpPr>
            <a:spLocks noGrp="1"/>
          </p:cNvSpPr>
          <p:nvPr>
            <p:ph type="ftr" sz="quarter" idx="11"/>
          </p:nvPr>
        </p:nvSpPr>
        <p:spPr/>
        <p:txBody>
          <a:bodyPr/>
          <a:lstStyle>
            <a:extLst/>
          </a:lstStyle>
          <a:p>
            <a:r>
              <a:rPr lang="en-GB" smtClean="0"/>
              <a:t>CSE 246 Data Structures and Algorithms            Fall2009                                           Lecture #1</a:t>
            </a:r>
            <a:endParaRPr lang="en-GB"/>
          </a:p>
        </p:txBody>
      </p:sp>
      <p:sp>
        <p:nvSpPr>
          <p:cNvPr id="6" name="Slide Number Placeholder 5"/>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3594547-43A7-404A-88B9-3BA679BEE45A}" type="datetime1">
              <a:rPr lang="en-US" smtClean="0"/>
              <a:t>9/1/2009</a:t>
            </a:fld>
            <a:endParaRPr lang="en-GB"/>
          </a:p>
        </p:txBody>
      </p:sp>
      <p:sp>
        <p:nvSpPr>
          <p:cNvPr id="5" name="Footer Placeholder 4"/>
          <p:cNvSpPr>
            <a:spLocks noGrp="1"/>
          </p:cNvSpPr>
          <p:nvPr>
            <p:ph type="ftr" sz="quarter" idx="11"/>
          </p:nvPr>
        </p:nvSpPr>
        <p:spPr/>
        <p:txBody>
          <a:bodyPr/>
          <a:lstStyle>
            <a:extLst/>
          </a:lstStyle>
          <a:p>
            <a:r>
              <a:rPr lang="en-GB" smtClean="0"/>
              <a:t>CSE 246 Data Structures and Algorithms            Fall2009                                           Lecture #1</a:t>
            </a:r>
            <a:endParaRPr lang="en-GB"/>
          </a:p>
        </p:txBody>
      </p:sp>
      <p:sp>
        <p:nvSpPr>
          <p:cNvPr id="6" name="Slide Number Placeholder 5"/>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4B69AA2-05CA-46C9-B7CA-D636E5A2EA15}" type="datetime1">
              <a:rPr lang="en-US" smtClean="0"/>
              <a:t>9/1/2009</a:t>
            </a:fld>
            <a:endParaRPr lang="en-GB"/>
          </a:p>
        </p:txBody>
      </p:sp>
      <p:sp>
        <p:nvSpPr>
          <p:cNvPr id="5" name="Footer Placeholder 4"/>
          <p:cNvSpPr>
            <a:spLocks noGrp="1"/>
          </p:cNvSpPr>
          <p:nvPr>
            <p:ph type="ftr" sz="quarter" idx="11"/>
          </p:nvPr>
        </p:nvSpPr>
        <p:spPr/>
        <p:txBody>
          <a:bodyPr/>
          <a:lstStyle>
            <a:extLst/>
          </a:lstStyle>
          <a:p>
            <a:r>
              <a:rPr lang="en-GB" smtClean="0"/>
              <a:t>CSE 246 Data Structures and Algorithms            Fall2009                                           Lecture #1</a:t>
            </a:r>
            <a:endParaRPr lang="en-GB"/>
          </a:p>
        </p:txBody>
      </p:sp>
      <p:sp>
        <p:nvSpPr>
          <p:cNvPr id="6" name="Slide Number Placeholder 5"/>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25660EA-EC8F-4764-A8E8-0CFFAF2D0796}" type="datetime1">
              <a:rPr lang="en-US" smtClean="0"/>
              <a:t>9/1/2009</a:t>
            </a:fld>
            <a:endParaRPr lang="en-GB"/>
          </a:p>
        </p:txBody>
      </p:sp>
      <p:sp>
        <p:nvSpPr>
          <p:cNvPr id="5" name="Footer Placeholder 4"/>
          <p:cNvSpPr>
            <a:spLocks noGrp="1"/>
          </p:cNvSpPr>
          <p:nvPr>
            <p:ph type="ftr" sz="quarter" idx="11"/>
          </p:nvPr>
        </p:nvSpPr>
        <p:spPr/>
        <p:txBody>
          <a:bodyPr/>
          <a:lstStyle>
            <a:extLst/>
          </a:lstStyle>
          <a:p>
            <a:r>
              <a:rPr lang="en-GB" smtClean="0"/>
              <a:t>CSE 246 Data Structures and Algorithms            Fall2009                                           Lecture #1</a:t>
            </a:r>
            <a:endParaRPr lang="en-GB"/>
          </a:p>
        </p:txBody>
      </p:sp>
      <p:sp>
        <p:nvSpPr>
          <p:cNvPr id="6" name="Slide Number Placeholder 5"/>
          <p:cNvSpPr>
            <a:spLocks noGrp="1"/>
          </p:cNvSpPr>
          <p:nvPr>
            <p:ph type="sldNum" sz="quarter" idx="12"/>
          </p:nvPr>
        </p:nvSpPr>
        <p:spPr/>
        <p:txBody>
          <a:bodyPr/>
          <a:lstStyle>
            <a:extLst/>
          </a:lstStyle>
          <a:p>
            <a:fld id="{61778265-A953-45BD-952B-9F96E876DE07}" type="slidenum">
              <a:rPr lang="en-GB" smtClean="0"/>
              <a:pPr/>
              <a:t>‹#›</a:t>
            </a:fld>
            <a:endParaRPr lang="en-GB"/>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E1C7A00-319F-4EA6-8F92-50305E8F804C}" type="datetime1">
              <a:rPr lang="en-US" smtClean="0"/>
              <a:t>9/1/2009</a:t>
            </a:fld>
            <a:endParaRPr lang="en-GB"/>
          </a:p>
        </p:txBody>
      </p:sp>
      <p:sp>
        <p:nvSpPr>
          <p:cNvPr id="6" name="Footer Placeholder 5"/>
          <p:cNvSpPr>
            <a:spLocks noGrp="1"/>
          </p:cNvSpPr>
          <p:nvPr>
            <p:ph type="ftr" sz="quarter" idx="11"/>
          </p:nvPr>
        </p:nvSpPr>
        <p:spPr/>
        <p:txBody>
          <a:bodyPr/>
          <a:lstStyle>
            <a:extLst/>
          </a:lstStyle>
          <a:p>
            <a:r>
              <a:rPr lang="en-GB" smtClean="0"/>
              <a:t>CSE 246 Data Structures and Algorithms            Fall2009                                           Lecture #1</a:t>
            </a:r>
            <a:endParaRPr lang="en-GB"/>
          </a:p>
        </p:txBody>
      </p:sp>
      <p:sp>
        <p:nvSpPr>
          <p:cNvPr id="7" name="Slide Number Placeholder 6"/>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F160C0C-B6BC-4B75-845A-9B31417698DD}" type="datetime1">
              <a:rPr lang="en-US" smtClean="0"/>
              <a:t>9/1/2009</a:t>
            </a:fld>
            <a:endParaRPr lang="en-GB"/>
          </a:p>
        </p:txBody>
      </p:sp>
      <p:sp>
        <p:nvSpPr>
          <p:cNvPr id="8" name="Footer Placeholder 7"/>
          <p:cNvSpPr>
            <a:spLocks noGrp="1"/>
          </p:cNvSpPr>
          <p:nvPr>
            <p:ph type="ftr" sz="quarter" idx="11"/>
          </p:nvPr>
        </p:nvSpPr>
        <p:spPr/>
        <p:txBody>
          <a:bodyPr/>
          <a:lstStyle>
            <a:extLst/>
          </a:lstStyle>
          <a:p>
            <a:r>
              <a:rPr lang="en-GB" smtClean="0"/>
              <a:t>CSE 246 Data Structures and Algorithms            Fall2009                                           Lecture #1</a:t>
            </a:r>
            <a:endParaRPr lang="en-GB"/>
          </a:p>
        </p:txBody>
      </p:sp>
      <p:sp>
        <p:nvSpPr>
          <p:cNvPr id="9" name="Slide Number Placeholder 8"/>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7C7055-3013-4088-9B58-868B91FD4D52}" type="datetime1">
              <a:rPr lang="en-US" smtClean="0"/>
              <a:t>9/1/2009</a:t>
            </a:fld>
            <a:endParaRPr lang="en-GB"/>
          </a:p>
        </p:txBody>
      </p:sp>
      <p:sp>
        <p:nvSpPr>
          <p:cNvPr id="4" name="Footer Placeholder 3"/>
          <p:cNvSpPr>
            <a:spLocks noGrp="1"/>
          </p:cNvSpPr>
          <p:nvPr>
            <p:ph type="ftr" sz="quarter" idx="11"/>
          </p:nvPr>
        </p:nvSpPr>
        <p:spPr/>
        <p:txBody>
          <a:bodyPr/>
          <a:lstStyle>
            <a:extLst/>
          </a:lstStyle>
          <a:p>
            <a:r>
              <a:rPr lang="en-GB" smtClean="0"/>
              <a:t>CSE 246 Data Structures and Algorithms            Fall2009                                           Lecture #1</a:t>
            </a:r>
            <a:endParaRPr lang="en-GB"/>
          </a:p>
        </p:txBody>
      </p:sp>
      <p:sp>
        <p:nvSpPr>
          <p:cNvPr id="5" name="Slide Number Placeholder 4"/>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61308621-A4A7-4E26-B44D-14A07CB813E9}" type="datetime1">
              <a:rPr lang="en-US" smtClean="0"/>
              <a:t>9/1/2009</a:t>
            </a:fld>
            <a:endParaRPr lang="en-GB"/>
          </a:p>
        </p:txBody>
      </p:sp>
      <p:sp>
        <p:nvSpPr>
          <p:cNvPr id="3" name="Footer Placeholder 2"/>
          <p:cNvSpPr>
            <a:spLocks noGrp="1"/>
          </p:cNvSpPr>
          <p:nvPr>
            <p:ph type="ftr" sz="quarter" idx="11"/>
          </p:nvPr>
        </p:nvSpPr>
        <p:spPr/>
        <p:txBody>
          <a:bodyPr/>
          <a:lstStyle>
            <a:extLst/>
          </a:lstStyle>
          <a:p>
            <a:r>
              <a:rPr lang="en-GB" smtClean="0"/>
              <a:t>CSE 246 Data Structures and Algorithms            Fall2009                                           Lecture #1</a:t>
            </a:r>
            <a:endParaRPr lang="en-GB"/>
          </a:p>
        </p:txBody>
      </p:sp>
      <p:sp>
        <p:nvSpPr>
          <p:cNvPr id="4" name="Slide Number Placeholder 3"/>
          <p:cNvSpPr>
            <a:spLocks noGrp="1"/>
          </p:cNvSpPr>
          <p:nvPr>
            <p:ph type="sldNum" sz="quarter" idx="12"/>
          </p:nvPr>
        </p:nvSpPr>
        <p:spPr/>
        <p:txBody>
          <a:bodyPr/>
          <a:lstStyle>
            <a:extLst/>
          </a:lstStyle>
          <a:p>
            <a:fld id="{61778265-A953-45BD-952B-9F96E876DE07}" type="slidenum">
              <a:rPr lang="en-GB" smtClean="0"/>
              <a:pPr/>
              <a:t>‹#›</a:t>
            </a:fld>
            <a:endParaRPr lang="en-GB"/>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7940DBC-66F6-4D3A-813E-21F78929E607}" type="datetime1">
              <a:rPr lang="en-US" smtClean="0"/>
              <a:t>9/1/2009</a:t>
            </a:fld>
            <a:endParaRPr lang="en-GB"/>
          </a:p>
        </p:txBody>
      </p:sp>
      <p:sp>
        <p:nvSpPr>
          <p:cNvPr id="6" name="Footer Placeholder 5"/>
          <p:cNvSpPr>
            <a:spLocks noGrp="1"/>
          </p:cNvSpPr>
          <p:nvPr>
            <p:ph type="ftr" sz="quarter" idx="11"/>
          </p:nvPr>
        </p:nvSpPr>
        <p:spPr/>
        <p:txBody>
          <a:bodyPr/>
          <a:lstStyle>
            <a:extLst/>
          </a:lstStyle>
          <a:p>
            <a:r>
              <a:rPr lang="en-GB" smtClean="0"/>
              <a:t>CSE 246 Data Structures and Algorithms            Fall2009                                           Lecture #1</a:t>
            </a:r>
            <a:endParaRPr lang="en-GB"/>
          </a:p>
        </p:txBody>
      </p:sp>
      <p:sp>
        <p:nvSpPr>
          <p:cNvPr id="7" name="Slide Number Placeholder 6"/>
          <p:cNvSpPr>
            <a:spLocks noGrp="1"/>
          </p:cNvSpPr>
          <p:nvPr>
            <p:ph type="sldNum" sz="quarter" idx="12"/>
          </p:nvPr>
        </p:nvSpPr>
        <p:spPr/>
        <p:txBody>
          <a:bodyPr/>
          <a:lstStyle>
            <a:extLst/>
          </a:lstStyle>
          <a:p>
            <a:fld id="{61778265-A953-45BD-952B-9F96E876DE07}"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80042AE3-B490-4059-9A89-7488FD138993}" type="datetime1">
              <a:rPr lang="en-US" smtClean="0"/>
              <a:t>9/1/2009</a:t>
            </a:fld>
            <a:endParaRPr lang="en-GB"/>
          </a:p>
        </p:txBody>
      </p:sp>
      <p:sp>
        <p:nvSpPr>
          <p:cNvPr id="6" name="Footer Placeholder 5"/>
          <p:cNvSpPr>
            <a:spLocks noGrp="1"/>
          </p:cNvSpPr>
          <p:nvPr>
            <p:ph type="ftr" sz="quarter" idx="11"/>
          </p:nvPr>
        </p:nvSpPr>
        <p:spPr/>
        <p:txBody>
          <a:bodyPr/>
          <a:lstStyle>
            <a:extLst/>
          </a:lstStyle>
          <a:p>
            <a:r>
              <a:rPr lang="en-GB" smtClean="0"/>
              <a:t>CSE 246 Data Structures and Algorithms            Fall2009                                           Lecture #1</a:t>
            </a:r>
            <a:endParaRPr lang="en-GB"/>
          </a:p>
        </p:txBody>
      </p:sp>
      <p:sp>
        <p:nvSpPr>
          <p:cNvPr id="7" name="Slide Number Placeholder 6"/>
          <p:cNvSpPr>
            <a:spLocks noGrp="1"/>
          </p:cNvSpPr>
          <p:nvPr>
            <p:ph type="sldNum" sz="quarter" idx="12"/>
          </p:nvPr>
        </p:nvSpPr>
        <p:spPr/>
        <p:txBody>
          <a:bodyPr/>
          <a:lstStyle>
            <a:extLst/>
          </a:lstStyle>
          <a:p>
            <a:fld id="{61778265-A953-45BD-952B-9F96E876DE07}" type="slidenum">
              <a:rPr lang="en-GB" smtClean="0"/>
              <a:pPr/>
              <a:t>‹#›</a:t>
            </a:fld>
            <a:endParaRPr lang="en-GB"/>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C9D6AD6A-BC36-4C64-B7DB-3BCFE2CB380A}" type="datetime1">
              <a:rPr lang="en-US" smtClean="0"/>
              <a:t>9/1/2009</a:t>
            </a:fld>
            <a:endParaRPr lang="en-GB"/>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GB" smtClean="0"/>
              <a:t>CSE 246 Data Structures and Algorithms            Fall2009                                           Lecture #1</a:t>
            </a:r>
            <a:endParaRPr lang="en-GB"/>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61778265-A953-45BD-952B-9F96E876DE07}" type="slidenum">
              <a:rPr lang="en-GB" smtClean="0"/>
              <a:pPr/>
              <a:t>‹#›</a:t>
            </a:fld>
            <a:endParaRPr lang="en-GB"/>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28728" y="785794"/>
            <a:ext cx="7406640" cy="2211846"/>
          </a:xfrm>
        </p:spPr>
        <p:txBody>
          <a:bodyPr/>
          <a:lstStyle/>
          <a:p>
            <a:pPr algn="ctr"/>
            <a:r>
              <a:rPr lang="en-GB" dirty="0" smtClean="0"/>
              <a:t>Data Structures and Algorithms</a:t>
            </a:r>
            <a:br>
              <a:rPr lang="en-GB" dirty="0" smtClean="0"/>
            </a:br>
            <a:endParaRPr lang="en-GB" dirty="0"/>
          </a:p>
        </p:txBody>
      </p:sp>
      <p:sp>
        <p:nvSpPr>
          <p:cNvPr id="3" name="Subtitle 2"/>
          <p:cNvSpPr>
            <a:spLocks noGrp="1"/>
          </p:cNvSpPr>
          <p:nvPr>
            <p:ph type="subTitle" idx="1"/>
          </p:nvPr>
        </p:nvSpPr>
        <p:spPr>
          <a:xfrm>
            <a:off x="1500166" y="2857496"/>
            <a:ext cx="6124588" cy="2357454"/>
          </a:xfrm>
        </p:spPr>
        <p:txBody>
          <a:bodyPr>
            <a:normAutofit/>
          </a:bodyPr>
          <a:lstStyle/>
          <a:p>
            <a:pPr algn="ctr"/>
            <a:r>
              <a:rPr lang="en-GB" sz="2000" dirty="0" smtClean="0"/>
              <a:t>Lecture </a:t>
            </a:r>
            <a:r>
              <a:rPr lang="en-GB" sz="2000" dirty="0" smtClean="0"/>
              <a:t>1</a:t>
            </a:r>
          </a:p>
          <a:p>
            <a:pPr algn="ctr"/>
            <a:r>
              <a:rPr lang="en-GB" sz="2000" dirty="0" smtClean="0"/>
              <a:t>Instructor</a:t>
            </a:r>
            <a:r>
              <a:rPr lang="en-GB" sz="2000" dirty="0" smtClean="0"/>
              <a:t>: </a:t>
            </a:r>
            <a:r>
              <a:rPr lang="en-GB" sz="2000" dirty="0" smtClean="0"/>
              <a:t>  </a:t>
            </a:r>
            <a:r>
              <a:rPr lang="en-GB" sz="2000" dirty="0" smtClean="0"/>
              <a:t>Quratulain </a:t>
            </a:r>
            <a:endParaRPr lang="en-GB" sz="2000" dirty="0" smtClean="0"/>
          </a:p>
          <a:p>
            <a:pPr algn="ctr"/>
            <a:r>
              <a:rPr lang="en-GB" sz="2000" dirty="0" smtClean="0"/>
              <a:t>Date: 1</a:t>
            </a:r>
            <a:r>
              <a:rPr lang="en-GB" sz="2000" baseline="30000" dirty="0" smtClean="0"/>
              <a:t>st</a:t>
            </a:r>
            <a:r>
              <a:rPr lang="en-GB" sz="2000" dirty="0" smtClean="0"/>
              <a:t> Sep, 2009</a:t>
            </a:r>
          </a:p>
          <a:p>
            <a:pPr algn="ctr"/>
            <a:endParaRPr lang="en-GB"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Array List</a:t>
            </a:r>
            <a:endParaRPr lang="en-GB" dirty="0"/>
          </a:p>
        </p:txBody>
      </p:sp>
      <p:sp>
        <p:nvSpPr>
          <p:cNvPr id="3" name="Content Placeholder 2"/>
          <p:cNvSpPr>
            <a:spLocks noGrp="1"/>
          </p:cNvSpPr>
          <p:nvPr>
            <p:ph idx="1"/>
          </p:nvPr>
        </p:nvSpPr>
        <p:spPr>
          <a:xfrm>
            <a:off x="1435608" y="1447800"/>
            <a:ext cx="7498080" cy="3267084"/>
          </a:xfrm>
        </p:spPr>
        <p:txBody>
          <a:bodyPr/>
          <a:lstStyle/>
          <a:p>
            <a:r>
              <a:rPr lang="en-US" dirty="0" smtClean="0"/>
              <a:t>Indexing features of an array</a:t>
            </a:r>
          </a:p>
          <a:p>
            <a:r>
              <a:rPr lang="en-US" dirty="0" smtClean="0"/>
              <a:t>Created with initial capacity that designates the available space to hold elements. 	 </a:t>
            </a:r>
          </a:p>
          <a:p>
            <a:r>
              <a:rPr lang="en-US" dirty="0" smtClean="0"/>
              <a:t>Ability to grow dynamically to meet the runtime needs of a program </a:t>
            </a:r>
          </a:p>
          <a:p>
            <a:endParaRPr lang="en-GB" dirty="0"/>
          </a:p>
        </p:txBody>
      </p:sp>
      <p:sp>
        <p:nvSpPr>
          <p:cNvPr id="4" name="Footer Placeholder 3"/>
          <p:cNvSpPr>
            <a:spLocks noGrp="1"/>
          </p:cNvSpPr>
          <p:nvPr>
            <p:ph type="ftr" sz="quarter" idx="11"/>
          </p:nvPr>
        </p:nvSpPr>
        <p:spPr>
          <a:xfrm>
            <a:off x="1214414" y="6305550"/>
            <a:ext cx="7396186" cy="476250"/>
          </a:xfrm>
        </p:spPr>
        <p:txBody>
          <a:bodyPr/>
          <a:lstStyle/>
          <a:p>
            <a:r>
              <a:rPr lang="en-GB" dirty="0" smtClean="0"/>
              <a:t>CSE 246 Data Structures and Algorithms            Fall2009                                           Lecture #1</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10</a:t>
            </a:fld>
            <a:endParaRPr lang="en-GB"/>
          </a:p>
        </p:txBody>
      </p:sp>
      <p:pic>
        <p:nvPicPr>
          <p:cNvPr id="6" name="Picture 4"/>
          <p:cNvPicPr>
            <a:picLocks noChangeAspect="1" noChangeArrowheads="1"/>
          </p:cNvPicPr>
          <p:nvPr/>
        </p:nvPicPr>
        <p:blipFill>
          <a:blip r:embed="rId3"/>
          <a:srcRect/>
          <a:stretch>
            <a:fillRect/>
          </a:stretch>
        </p:blipFill>
        <p:spPr bwMode="auto">
          <a:xfrm>
            <a:off x="1857356" y="4857760"/>
            <a:ext cx="5676900" cy="1409700"/>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Array List</a:t>
            </a:r>
            <a:endParaRPr lang="en-GB" dirty="0"/>
          </a:p>
        </p:txBody>
      </p:sp>
      <p:sp>
        <p:nvSpPr>
          <p:cNvPr id="3" name="Content Placeholder 2"/>
          <p:cNvSpPr>
            <a:spLocks noGrp="1"/>
          </p:cNvSpPr>
          <p:nvPr>
            <p:ph idx="1"/>
          </p:nvPr>
        </p:nvSpPr>
        <p:spPr>
          <a:xfrm>
            <a:off x="1435608" y="1447800"/>
            <a:ext cx="7498080" cy="2838456"/>
          </a:xfrm>
        </p:spPr>
        <p:txBody>
          <a:bodyPr>
            <a:normAutofit fontScale="85000" lnSpcReduction="10000"/>
          </a:bodyPr>
          <a:lstStyle/>
          <a:p>
            <a:r>
              <a:rPr lang="en-US" dirty="0" smtClean="0"/>
              <a:t>Not an efficient storage structure for general insertion and deletion of items at an arbitrary position in a list.</a:t>
            </a:r>
          </a:p>
          <a:p>
            <a:pPr lvl="1"/>
            <a:r>
              <a:rPr lang="en-US" dirty="0" smtClean="0"/>
              <a:t>Insert requires shifting a block of elements to the right to make room for a new item.</a:t>
            </a:r>
          </a:p>
          <a:p>
            <a:pPr lvl="1"/>
            <a:r>
              <a:rPr lang="en-US" dirty="0" smtClean="0"/>
              <a:t>Deletion requires shifting a block of elements to the left to fill in the gap created by the missing item. </a:t>
            </a:r>
          </a:p>
          <a:p>
            <a:endParaRPr lang="en-GB" dirty="0"/>
          </a:p>
        </p:txBody>
      </p:sp>
      <p:sp>
        <p:nvSpPr>
          <p:cNvPr id="4" name="Footer Placeholder 3"/>
          <p:cNvSpPr>
            <a:spLocks noGrp="1"/>
          </p:cNvSpPr>
          <p:nvPr>
            <p:ph type="ftr" sz="quarter" idx="11"/>
          </p:nvPr>
        </p:nvSpPr>
        <p:spPr>
          <a:xfrm>
            <a:off x="928662" y="6305550"/>
            <a:ext cx="7681938" cy="476250"/>
          </a:xfrm>
        </p:spPr>
        <p:txBody>
          <a:bodyPr/>
          <a:lstStyle/>
          <a:p>
            <a:r>
              <a:rPr lang="en-GB" dirty="0" smtClean="0"/>
              <a:t>CSE 246 Data Structures and Algorithms            Fall2009                                           Lecture #1</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11</a:t>
            </a:fld>
            <a:endParaRPr lang="en-GB"/>
          </a:p>
        </p:txBody>
      </p:sp>
      <p:pic>
        <p:nvPicPr>
          <p:cNvPr id="6" name="Picture 4"/>
          <p:cNvPicPr>
            <a:picLocks noChangeAspect="1" noChangeArrowheads="1"/>
          </p:cNvPicPr>
          <p:nvPr/>
        </p:nvPicPr>
        <p:blipFill>
          <a:blip r:embed="rId3"/>
          <a:srcRect/>
          <a:stretch>
            <a:fillRect/>
          </a:stretch>
        </p:blipFill>
        <p:spPr bwMode="auto">
          <a:xfrm>
            <a:off x="1500166" y="4357694"/>
            <a:ext cx="6761163" cy="1643074"/>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Structures and Algorithms</a:t>
            </a:r>
            <a:endParaRPr lang="en-GB" dirty="0"/>
          </a:p>
        </p:txBody>
      </p:sp>
      <p:sp>
        <p:nvSpPr>
          <p:cNvPr id="3" name="Content Placeholder 2"/>
          <p:cNvSpPr>
            <a:spLocks noGrp="1"/>
          </p:cNvSpPr>
          <p:nvPr>
            <p:ph idx="1"/>
          </p:nvPr>
        </p:nvSpPr>
        <p:spPr/>
        <p:txBody>
          <a:bodyPr/>
          <a:lstStyle/>
          <a:p>
            <a:r>
              <a:rPr lang="en-US" dirty="0" smtClean="0"/>
              <a:t>Data structures have operations that manipulate the data.</a:t>
            </a:r>
          </a:p>
          <a:p>
            <a:r>
              <a:rPr lang="en-US" dirty="0" smtClean="0"/>
              <a:t>The design and implementation of these operations involve algorithms that consist of a finite sequence of instructions to perform a task. </a:t>
            </a:r>
          </a:p>
          <a:p>
            <a:endParaRPr lang="en-GB"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Fall2009                                           Lecture #1</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12</a:t>
            </a:fld>
            <a:endParaRPr lang="en-GB"/>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a:t>
            </a:r>
            <a:r>
              <a:rPr lang="en-GB" dirty="0" smtClean="0"/>
              <a:t>structures and Algorithms</a:t>
            </a:r>
            <a:endParaRPr lang="en-GB" dirty="0"/>
          </a:p>
        </p:txBody>
      </p:sp>
      <p:sp>
        <p:nvSpPr>
          <p:cNvPr id="3" name="Content Placeholder 2"/>
          <p:cNvSpPr>
            <a:spLocks noGrp="1"/>
          </p:cNvSpPr>
          <p:nvPr>
            <p:ph idx="1"/>
          </p:nvPr>
        </p:nvSpPr>
        <p:spPr/>
        <p:txBody>
          <a:bodyPr>
            <a:normAutofit lnSpcReduction="10000"/>
          </a:bodyPr>
          <a:lstStyle/>
          <a:p>
            <a:pPr>
              <a:buFontTx/>
              <a:buNone/>
            </a:pPr>
            <a:r>
              <a:rPr lang="en-US" dirty="0" smtClean="0"/>
              <a:t>There is a famous saying </a:t>
            </a:r>
            <a:r>
              <a:rPr lang="en-US" dirty="0" smtClean="0"/>
              <a:t>by the renowned teacher and scholar, Nicolas Wirth that </a:t>
            </a:r>
            <a:endParaRPr lang="en-US" dirty="0" smtClean="0"/>
          </a:p>
          <a:p>
            <a:pPr algn="ctr">
              <a:buFontTx/>
              <a:buNone/>
            </a:pPr>
            <a:r>
              <a:rPr lang="en-US" dirty="0" smtClean="0"/>
              <a:t>“Algorithms + Data Structures = Programs”  (Wirth)</a:t>
            </a:r>
          </a:p>
          <a:p>
            <a:pPr>
              <a:buFontTx/>
              <a:buNone/>
            </a:pPr>
            <a:endParaRPr lang="en-US" dirty="0" smtClean="0"/>
          </a:p>
          <a:p>
            <a:pPr>
              <a:buFontTx/>
              <a:buNone/>
            </a:pPr>
            <a:r>
              <a:rPr lang="en-US" dirty="0" smtClean="0"/>
              <a:t>“For many applications, the choice of the proper data structure is the only major decision involving the implementation:  once the choice is made, the necessary algorithms are simple.”  (</a:t>
            </a:r>
            <a:r>
              <a:rPr lang="en-US" dirty="0" err="1" smtClean="0"/>
              <a:t>Sedgewick</a:t>
            </a:r>
            <a:r>
              <a:rPr lang="en-US" dirty="0" smtClean="0"/>
              <a:t>)</a:t>
            </a:r>
          </a:p>
          <a:p>
            <a:endParaRPr lang="en-GB" dirty="0"/>
          </a:p>
        </p:txBody>
      </p:sp>
      <p:sp>
        <p:nvSpPr>
          <p:cNvPr id="4" name="Footer Placeholder 3"/>
          <p:cNvSpPr>
            <a:spLocks noGrp="1"/>
          </p:cNvSpPr>
          <p:nvPr>
            <p:ph type="ftr" sz="quarter" idx="11"/>
          </p:nvPr>
        </p:nvSpPr>
        <p:spPr>
          <a:xfrm>
            <a:off x="1071538" y="6305550"/>
            <a:ext cx="7539062" cy="476250"/>
          </a:xfrm>
        </p:spPr>
        <p:txBody>
          <a:bodyPr/>
          <a:lstStyle/>
          <a:p>
            <a:r>
              <a:rPr lang="en-GB" dirty="0" smtClean="0"/>
              <a:t>CSE 246 Data Structures and Algorithms                                Fall 2009                                           Lecture #1</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13</a:t>
            </a:fld>
            <a:endParaRPr lang="en-GB"/>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t>
            </a:r>
            <a:r>
              <a:rPr lang="en-US" dirty="0" smtClean="0"/>
              <a:t>Structure</a:t>
            </a:r>
            <a:endParaRPr lang="en-GB" dirty="0"/>
          </a:p>
        </p:txBody>
      </p:sp>
      <p:sp>
        <p:nvSpPr>
          <p:cNvPr id="3" name="Content Placeholder 2"/>
          <p:cNvSpPr>
            <a:spLocks noGrp="1"/>
          </p:cNvSpPr>
          <p:nvPr>
            <p:ph idx="1"/>
          </p:nvPr>
        </p:nvSpPr>
        <p:spPr/>
        <p:txBody>
          <a:bodyPr>
            <a:normAutofit fontScale="77500" lnSpcReduction="20000"/>
          </a:bodyPr>
          <a:lstStyle/>
          <a:p>
            <a:r>
              <a:rPr lang="en-US" dirty="0" smtClean="0"/>
              <a:t>Suppose we have a list of sorted data on which we have to perform the following operations:</a:t>
            </a:r>
          </a:p>
          <a:p>
            <a:pPr lvl="1"/>
            <a:r>
              <a:rPr lang="en-US" dirty="0" smtClean="0"/>
              <a:t>Search for an item</a:t>
            </a:r>
          </a:p>
          <a:p>
            <a:pPr lvl="1"/>
            <a:r>
              <a:rPr lang="en-US" dirty="0" smtClean="0"/>
              <a:t>delete a specified item</a:t>
            </a:r>
          </a:p>
          <a:p>
            <a:pPr lvl="1"/>
            <a:r>
              <a:rPr lang="en-US" dirty="0" smtClean="0"/>
              <a:t>insert (add) a specified item</a:t>
            </a:r>
          </a:p>
          <a:p>
            <a:pPr lvl="1"/>
            <a:endParaRPr lang="en-US" sz="1600" dirty="0" smtClean="0"/>
          </a:p>
          <a:p>
            <a:pPr lvl="1">
              <a:buFontTx/>
              <a:buNone/>
            </a:pPr>
            <a:r>
              <a:rPr lang="en-US" sz="2000" u="sng" dirty="0" smtClean="0"/>
              <a:t>Example</a:t>
            </a:r>
            <a:r>
              <a:rPr lang="en-US" sz="2000" dirty="0" smtClean="0"/>
              <a:t>: suppose we begin with the following </a:t>
            </a:r>
            <a:r>
              <a:rPr lang="en-US" sz="2000" u="sng" dirty="0" smtClean="0"/>
              <a:t>list</a:t>
            </a:r>
            <a:r>
              <a:rPr lang="en-US" sz="2000" dirty="0" smtClean="0"/>
              <a:t>:</a:t>
            </a:r>
            <a:endParaRPr lang="en-US" sz="1600" dirty="0" smtClean="0"/>
          </a:p>
          <a:p>
            <a:pPr lvl="1">
              <a:buFontTx/>
              <a:buNone/>
            </a:pPr>
            <a:r>
              <a:rPr lang="en-US" sz="1600" dirty="0" smtClean="0"/>
              <a:t>		</a:t>
            </a:r>
            <a:r>
              <a:rPr lang="en-US" sz="1800" dirty="0" smtClean="0"/>
              <a:t>data:	345   358   490   501   513   555   561   701   724   797	</a:t>
            </a:r>
          </a:p>
          <a:p>
            <a:pPr lvl="1">
              <a:buFontTx/>
              <a:buNone/>
            </a:pPr>
            <a:r>
              <a:rPr lang="en-US" sz="1800" dirty="0" smtClean="0"/>
              <a:t>		location:	0       1       2       3        4      5       6       7       8       9</a:t>
            </a:r>
          </a:p>
          <a:p>
            <a:r>
              <a:rPr lang="en-US" dirty="0" smtClean="0"/>
              <a:t>What is a list?</a:t>
            </a:r>
          </a:p>
          <a:p>
            <a:pPr lvl="1"/>
            <a:r>
              <a:rPr lang="en-US" dirty="0" smtClean="0"/>
              <a:t>A list is a data structure where data is represented linearly.  </a:t>
            </a:r>
          </a:p>
          <a:p>
            <a:pPr lvl="1"/>
            <a:r>
              <a:rPr lang="en-US" dirty="0" smtClean="0"/>
              <a:t>Finite sequence of items from the same data type</a:t>
            </a:r>
          </a:p>
          <a:p>
            <a:pPr lvl="1"/>
            <a:r>
              <a:rPr lang="en-US" dirty="0" smtClean="0"/>
              <a:t>If arrays are used, items are stored contiguously in the memory</a:t>
            </a:r>
            <a:endParaRPr lang="en-GB" dirty="0"/>
          </a:p>
        </p:txBody>
      </p:sp>
      <p:sp>
        <p:nvSpPr>
          <p:cNvPr id="4" name="Footer Placeholder 3"/>
          <p:cNvSpPr>
            <a:spLocks noGrp="1"/>
          </p:cNvSpPr>
          <p:nvPr>
            <p:ph type="ftr" sz="quarter" idx="11"/>
          </p:nvPr>
        </p:nvSpPr>
        <p:spPr>
          <a:xfrm>
            <a:off x="1071538" y="6305550"/>
            <a:ext cx="7539062" cy="476250"/>
          </a:xfrm>
        </p:spPr>
        <p:txBody>
          <a:bodyPr/>
          <a:lstStyle/>
          <a:p>
            <a:r>
              <a:rPr lang="en-GB" dirty="0" smtClean="0"/>
              <a:t>CSE 246 Data Structures and Algorithms                               Fall 2009                                           Lecture #1</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14</a:t>
            </a:fld>
            <a:endParaRPr lang="en-GB"/>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List implementation using an Array</a:t>
            </a:r>
            <a:endParaRPr lang="en-GB" dirty="0"/>
          </a:p>
        </p:txBody>
      </p:sp>
      <p:sp>
        <p:nvSpPr>
          <p:cNvPr id="3" name="Content Placeholder 2"/>
          <p:cNvSpPr>
            <a:spLocks noGrp="1"/>
          </p:cNvSpPr>
          <p:nvPr>
            <p:ph idx="1"/>
          </p:nvPr>
        </p:nvSpPr>
        <p:spPr/>
        <p:txBody>
          <a:bodyPr>
            <a:normAutofit fontScale="92500" lnSpcReduction="20000"/>
          </a:bodyPr>
          <a:lstStyle/>
          <a:p>
            <a:pPr lvl="1">
              <a:buFontTx/>
              <a:buNone/>
            </a:pPr>
            <a:r>
              <a:rPr lang="en-US" sz="1800" u="sng" dirty="0" smtClean="0"/>
              <a:t>Example</a:t>
            </a:r>
            <a:r>
              <a:rPr lang="en-US" sz="1800" dirty="0" smtClean="0"/>
              <a:t>: suppose we begin with the following </a:t>
            </a:r>
            <a:r>
              <a:rPr lang="en-US" sz="1800" u="sng" dirty="0" smtClean="0"/>
              <a:t>list</a:t>
            </a:r>
            <a:r>
              <a:rPr lang="en-US" sz="1800" dirty="0" smtClean="0"/>
              <a:t>:</a:t>
            </a:r>
            <a:endParaRPr lang="en-US" sz="1400" dirty="0" smtClean="0"/>
          </a:p>
          <a:p>
            <a:pPr lvl="1">
              <a:buFontTx/>
              <a:buNone/>
            </a:pPr>
            <a:r>
              <a:rPr lang="en-US" sz="1400" dirty="0" smtClean="0"/>
              <a:t>		</a:t>
            </a:r>
            <a:r>
              <a:rPr lang="en-US" sz="1600" dirty="0" smtClean="0"/>
              <a:t>data:	345   358   490   501   513   555   561   701   724   797	</a:t>
            </a:r>
          </a:p>
          <a:p>
            <a:pPr lvl="1">
              <a:buFontTx/>
              <a:buNone/>
            </a:pPr>
            <a:r>
              <a:rPr lang="en-US" sz="1600" dirty="0" smtClean="0"/>
              <a:t>		location:	0       1       2       3        4      5       6       7       8       9</a:t>
            </a:r>
          </a:p>
          <a:p>
            <a:pPr>
              <a:buFontTx/>
              <a:buNone/>
            </a:pPr>
            <a:r>
              <a:rPr lang="en-US" sz="2000" dirty="0" smtClean="0"/>
              <a:t>Now, </a:t>
            </a:r>
            <a:r>
              <a:rPr lang="en-US" sz="2000" dirty="0" smtClean="0">
                <a:solidFill>
                  <a:schemeClr val="accent2"/>
                </a:solidFill>
              </a:rPr>
              <a:t>delete</a:t>
            </a:r>
            <a:r>
              <a:rPr lang="en-US" sz="2000" dirty="0" smtClean="0"/>
              <a:t> item 358 from the above list</a:t>
            </a:r>
          </a:p>
          <a:p>
            <a:pPr lvl="1">
              <a:buFontTx/>
              <a:buNone/>
            </a:pPr>
            <a:r>
              <a:rPr lang="en-US" sz="1800" dirty="0" smtClean="0"/>
              <a:t>Q:	What is the algorithm to delete an item?</a:t>
            </a:r>
          </a:p>
          <a:p>
            <a:pPr lvl="1">
              <a:buFontTx/>
              <a:buNone/>
            </a:pPr>
            <a:r>
              <a:rPr lang="en-US" sz="1800" dirty="0" smtClean="0"/>
              <a:t>Q: What is the cost of deleting an item?</a:t>
            </a:r>
          </a:p>
          <a:p>
            <a:pPr lvl="1">
              <a:buFontTx/>
              <a:buNone/>
            </a:pPr>
            <a:r>
              <a:rPr lang="en-US" sz="1400" dirty="0" smtClean="0"/>
              <a:t>		</a:t>
            </a:r>
            <a:r>
              <a:rPr lang="en-US" sz="1600" dirty="0" smtClean="0"/>
              <a:t>data:	345   358   490   501   513   555   561   701   724   797	</a:t>
            </a:r>
          </a:p>
          <a:p>
            <a:pPr lvl="1">
              <a:buFontTx/>
              <a:buNone/>
            </a:pPr>
            <a:r>
              <a:rPr lang="en-US" sz="1600" dirty="0" smtClean="0"/>
              <a:t>		location:	0       1       2       3        4      5       6       7       8       9</a:t>
            </a:r>
            <a:endParaRPr lang="en-US" sz="1800" dirty="0" smtClean="0"/>
          </a:p>
          <a:p>
            <a:pPr lvl="1">
              <a:buFontTx/>
              <a:buNone/>
            </a:pPr>
            <a:r>
              <a:rPr lang="en-US" sz="1800" dirty="0" smtClean="0"/>
              <a:t>Q: When we delete 358, what happens to that location?</a:t>
            </a:r>
          </a:p>
          <a:p>
            <a:pPr>
              <a:buFontTx/>
              <a:buNone/>
            </a:pPr>
            <a:r>
              <a:rPr lang="en-US" sz="2000" dirty="0" smtClean="0"/>
              <a:t>Now, </a:t>
            </a:r>
            <a:r>
              <a:rPr lang="en-US" sz="2000" dirty="0" smtClean="0">
                <a:solidFill>
                  <a:schemeClr val="accent2"/>
                </a:solidFill>
              </a:rPr>
              <a:t>add</a:t>
            </a:r>
            <a:r>
              <a:rPr lang="en-US" sz="2000" dirty="0" smtClean="0"/>
              <a:t> item 498 onto the above list</a:t>
            </a:r>
          </a:p>
          <a:p>
            <a:pPr lvl="1">
              <a:buFontTx/>
              <a:buNone/>
            </a:pPr>
            <a:r>
              <a:rPr lang="en-US" sz="1800" dirty="0" smtClean="0"/>
              <a:t>Q:	Where would that item go?</a:t>
            </a:r>
          </a:p>
          <a:p>
            <a:pPr lvl="1">
              <a:buFontTx/>
              <a:buNone/>
            </a:pPr>
            <a:r>
              <a:rPr lang="en-US" sz="1400" dirty="0" smtClean="0"/>
              <a:t>		</a:t>
            </a:r>
            <a:r>
              <a:rPr lang="en-US" sz="1600" dirty="0" smtClean="0"/>
              <a:t>data:	345   358   490   501   513   555   561   701   724   797	</a:t>
            </a:r>
          </a:p>
          <a:p>
            <a:pPr lvl="1">
              <a:buFontTx/>
              <a:buNone/>
            </a:pPr>
            <a:r>
              <a:rPr lang="en-US" sz="1600" dirty="0" smtClean="0"/>
              <a:t>		location:	0       1       2       3        4      5       6       7       8       9</a:t>
            </a:r>
            <a:endParaRPr lang="en-US" sz="1800" dirty="0" smtClean="0"/>
          </a:p>
          <a:p>
            <a:pPr lvl="1">
              <a:buFontTx/>
              <a:buNone/>
            </a:pPr>
            <a:r>
              <a:rPr lang="en-US" sz="1800" dirty="0" smtClean="0"/>
              <a:t>Q: What is the cost of inserting an item?</a:t>
            </a:r>
          </a:p>
          <a:p>
            <a:pPr>
              <a:buFontTx/>
              <a:buNone/>
            </a:pPr>
            <a:r>
              <a:rPr lang="en-US" sz="2000" dirty="0" smtClean="0"/>
              <a:t>Conclusion:</a:t>
            </a:r>
          </a:p>
          <a:p>
            <a:pPr lvl="1">
              <a:buFontTx/>
              <a:buNone/>
            </a:pPr>
            <a:r>
              <a:rPr lang="en-US" sz="1800" dirty="0" smtClean="0"/>
              <a:t>	Using a list representation of data, what is the overall efficiency of searching, adding, and deleting items?</a:t>
            </a:r>
            <a:r>
              <a:rPr lang="en-US" sz="2000" dirty="0" smtClean="0"/>
              <a:t>	</a:t>
            </a:r>
          </a:p>
          <a:p>
            <a:endParaRPr lang="en-GB" dirty="0"/>
          </a:p>
        </p:txBody>
      </p:sp>
      <p:sp>
        <p:nvSpPr>
          <p:cNvPr id="4" name="Footer Placeholder 3"/>
          <p:cNvSpPr>
            <a:spLocks noGrp="1"/>
          </p:cNvSpPr>
          <p:nvPr>
            <p:ph type="ftr" sz="quarter" idx="11"/>
          </p:nvPr>
        </p:nvSpPr>
        <p:spPr>
          <a:xfrm>
            <a:off x="1142976" y="6286520"/>
            <a:ext cx="7467624" cy="476250"/>
          </a:xfrm>
        </p:spPr>
        <p:txBody>
          <a:bodyPr/>
          <a:lstStyle/>
          <a:p>
            <a:r>
              <a:rPr lang="en-GB" dirty="0" smtClean="0"/>
              <a:t>CSE 246 Data Structures and Algorithms            Fall 2009                                           Lecture #1</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15</a:t>
            </a:fld>
            <a:endParaRPr lang="en-GB"/>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Deletion of an Element from a List</a:t>
            </a:r>
            <a:endParaRPr lang="en-GB" dirty="0"/>
          </a:p>
        </p:txBody>
      </p:sp>
      <p:sp>
        <p:nvSpPr>
          <p:cNvPr id="3" name="Content Placeholder 2"/>
          <p:cNvSpPr>
            <a:spLocks noGrp="1"/>
          </p:cNvSpPr>
          <p:nvPr>
            <p:ph idx="1"/>
          </p:nvPr>
        </p:nvSpPr>
        <p:spPr/>
        <p:txBody>
          <a:bodyPr>
            <a:normAutofit fontScale="92500" lnSpcReduction="20000"/>
          </a:bodyPr>
          <a:lstStyle/>
          <a:p>
            <a:pPr marL="533400" indent="-533400"/>
            <a:r>
              <a:rPr lang="en-US" sz="2400" dirty="0" smtClean="0"/>
              <a:t>Algorithm:</a:t>
            </a:r>
          </a:p>
          <a:p>
            <a:pPr marL="914400" lvl="1" indent="-457200">
              <a:buFontTx/>
              <a:buAutoNum type="arabicPeriod"/>
            </a:pPr>
            <a:r>
              <a:rPr lang="en-US" sz="2000" dirty="0" smtClean="0"/>
              <a:t>locate the element in the list (this involves searching)</a:t>
            </a:r>
          </a:p>
          <a:p>
            <a:pPr marL="914400" lvl="1" indent="-457200">
              <a:buFontTx/>
              <a:buAutoNum type="arabicPeriod"/>
            </a:pPr>
            <a:r>
              <a:rPr lang="en-US" sz="2000" dirty="0" smtClean="0"/>
              <a:t>delete the element</a:t>
            </a:r>
          </a:p>
          <a:p>
            <a:pPr marL="914400" lvl="1" indent="-457200">
              <a:buFontTx/>
              <a:buAutoNum type="arabicPeriod"/>
            </a:pPr>
            <a:r>
              <a:rPr lang="en-US" sz="2000" dirty="0" smtClean="0"/>
              <a:t>reorganize the list and index</a:t>
            </a:r>
          </a:p>
          <a:p>
            <a:pPr marL="914400" lvl="1" indent="-457200">
              <a:buFontTx/>
              <a:buNone/>
            </a:pPr>
            <a:r>
              <a:rPr lang="en-US" sz="1600" u="sng" dirty="0" smtClean="0"/>
              <a:t>Example</a:t>
            </a:r>
            <a:r>
              <a:rPr lang="en-US" sz="1600" dirty="0" smtClean="0"/>
              <a:t>:</a:t>
            </a:r>
          </a:p>
          <a:p>
            <a:pPr marL="533400" indent="-533400">
              <a:buFontTx/>
              <a:buNone/>
            </a:pPr>
            <a:r>
              <a:rPr lang="en-US" sz="1200" dirty="0" smtClean="0">
                <a:latin typeface="Courier New" pitchFamily="49" charset="0"/>
              </a:rPr>
              <a:t>		data:	345 358   490   501   513   555   561   701   724   797</a:t>
            </a:r>
          </a:p>
          <a:p>
            <a:pPr marL="533400" indent="-533400">
              <a:buFontTx/>
              <a:buNone/>
            </a:pPr>
            <a:r>
              <a:rPr lang="en-US" sz="1200" dirty="0" smtClean="0">
                <a:latin typeface="Courier New" pitchFamily="49" charset="0"/>
              </a:rPr>
              <a:t>		location:	0     1     2     3     4     5     6     7     8     9</a:t>
            </a:r>
          </a:p>
          <a:p>
            <a:pPr marL="914400" lvl="1" indent="-457200">
              <a:buFontTx/>
              <a:buNone/>
            </a:pPr>
            <a:r>
              <a:rPr lang="en-US" sz="1800" dirty="0" smtClean="0">
                <a:solidFill>
                  <a:schemeClr val="accent2"/>
                </a:solidFill>
              </a:rPr>
              <a:t>Delete 358 from the above list:</a:t>
            </a:r>
          </a:p>
          <a:p>
            <a:pPr marL="914400" lvl="1" indent="-457200">
              <a:buFontTx/>
              <a:buAutoNum type="arabicPeriod"/>
            </a:pPr>
            <a:r>
              <a:rPr lang="en-US" sz="2000" dirty="0" smtClean="0"/>
              <a:t>Locate 358:	if we use ‘linear search’, we’ll compare 358 with each element of the list starting from the location 0.</a:t>
            </a:r>
          </a:p>
          <a:p>
            <a:pPr marL="914400" lvl="1" indent="-457200">
              <a:buFontTx/>
              <a:buAutoNum type="arabicPeriod"/>
            </a:pPr>
            <a:r>
              <a:rPr lang="en-US" sz="2000" dirty="0" smtClean="0"/>
              <a:t>Delete 358: 	remove it from the list (space=10)</a:t>
            </a:r>
          </a:p>
          <a:p>
            <a:pPr marL="533400" indent="-533400">
              <a:buFontTx/>
              <a:buNone/>
            </a:pPr>
            <a:r>
              <a:rPr lang="en-US" sz="1200" dirty="0" smtClean="0">
                <a:latin typeface="Courier New" pitchFamily="49" charset="0"/>
              </a:rPr>
              <a:t>		data:	345 	490   501   513   555    561  701   724   797	</a:t>
            </a:r>
          </a:p>
          <a:p>
            <a:pPr marL="533400" indent="-533400">
              <a:buFontTx/>
              <a:buNone/>
            </a:pPr>
            <a:r>
              <a:rPr lang="en-US" sz="1200" dirty="0" smtClean="0">
                <a:latin typeface="Courier New" pitchFamily="49" charset="0"/>
              </a:rPr>
              <a:t>		location:	0     1     2     3     4     5     6     7     8     9</a:t>
            </a:r>
          </a:p>
          <a:p>
            <a:pPr marL="914400" lvl="1" indent="-457200">
              <a:buFontTx/>
              <a:buAutoNum type="arabicPeriod"/>
            </a:pPr>
            <a:r>
              <a:rPr lang="en-US" sz="2000" dirty="0" smtClean="0"/>
              <a:t>Reorganize the list: 	move the remaining elements. (space=9)</a:t>
            </a:r>
          </a:p>
          <a:p>
            <a:pPr marL="533400" indent="-533400">
              <a:buFontTx/>
              <a:buNone/>
            </a:pPr>
            <a:r>
              <a:rPr lang="en-US" sz="1200" dirty="0" smtClean="0">
                <a:latin typeface="Courier New" pitchFamily="49" charset="0"/>
              </a:rPr>
              <a:t>		data:	345 490   501   513   555   561   701   724   797 ?(797)</a:t>
            </a:r>
          </a:p>
          <a:p>
            <a:pPr marL="533400" indent="-533400">
              <a:buFontTx/>
              <a:buNone/>
            </a:pPr>
            <a:r>
              <a:rPr lang="en-US" sz="1200" dirty="0" smtClean="0">
                <a:latin typeface="Courier New" pitchFamily="49" charset="0"/>
              </a:rPr>
              <a:t>		location:	0     1     2     3     4     5     6     7     8     9</a:t>
            </a:r>
          </a:p>
          <a:p>
            <a:endParaRPr lang="en-GB" dirty="0"/>
          </a:p>
        </p:txBody>
      </p:sp>
      <p:sp>
        <p:nvSpPr>
          <p:cNvPr id="4" name="Footer Placeholder 3"/>
          <p:cNvSpPr>
            <a:spLocks noGrp="1"/>
          </p:cNvSpPr>
          <p:nvPr>
            <p:ph type="ftr" sz="quarter" idx="11"/>
          </p:nvPr>
        </p:nvSpPr>
        <p:spPr>
          <a:xfrm>
            <a:off x="1071538" y="6305550"/>
            <a:ext cx="7539062" cy="476250"/>
          </a:xfrm>
        </p:spPr>
        <p:txBody>
          <a:bodyPr anchor="b"/>
          <a:lstStyle/>
          <a:p>
            <a:r>
              <a:rPr lang="en-GB" dirty="0" smtClean="0"/>
              <a:t>CSE 246 Data Structures and Algorithms            </a:t>
            </a:r>
            <a:r>
              <a:rPr lang="en-GB" dirty="0" smtClean="0"/>
              <a:t>Fall 2009                                                                  </a:t>
            </a:r>
            <a:r>
              <a:rPr lang="en-GB" dirty="0" smtClean="0"/>
              <a:t>Lecture #1</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16</a:t>
            </a:fld>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Insertion of an Element in List</a:t>
            </a:r>
            <a:endParaRPr lang="en-GB" dirty="0"/>
          </a:p>
        </p:txBody>
      </p:sp>
      <p:sp>
        <p:nvSpPr>
          <p:cNvPr id="3" name="Content Placeholder 2"/>
          <p:cNvSpPr>
            <a:spLocks noGrp="1"/>
          </p:cNvSpPr>
          <p:nvPr>
            <p:ph idx="1"/>
          </p:nvPr>
        </p:nvSpPr>
        <p:spPr/>
        <p:txBody>
          <a:bodyPr>
            <a:normAutofit lnSpcReduction="10000"/>
          </a:bodyPr>
          <a:lstStyle/>
          <a:p>
            <a:pPr marL="457200" indent="-457200">
              <a:lnSpc>
                <a:spcPct val="80000"/>
              </a:lnSpc>
            </a:pPr>
            <a:r>
              <a:rPr lang="en-US" sz="2000" dirty="0" smtClean="0"/>
              <a:t>Algorithm:</a:t>
            </a:r>
          </a:p>
          <a:p>
            <a:pPr marL="838200" lvl="1" indent="-381000">
              <a:lnSpc>
                <a:spcPct val="80000"/>
              </a:lnSpc>
              <a:buFontTx/>
              <a:buAutoNum type="arabicPeriod"/>
            </a:pPr>
            <a:r>
              <a:rPr lang="en-US" sz="1800" dirty="0" smtClean="0"/>
              <a:t>locate the position where the element in to be inserted (position may be user-specified in case of an unsorted list or may be decided by search for a sorted list)  </a:t>
            </a:r>
          </a:p>
          <a:p>
            <a:pPr marL="838200" lvl="1" indent="-381000">
              <a:lnSpc>
                <a:spcPct val="80000"/>
              </a:lnSpc>
              <a:buFontTx/>
              <a:buAutoNum type="arabicPeriod"/>
            </a:pPr>
            <a:r>
              <a:rPr lang="en-US" sz="1800" dirty="0" smtClean="0"/>
              <a:t>reorganize the list and create an ‘empty’ slot</a:t>
            </a:r>
          </a:p>
          <a:p>
            <a:pPr marL="838200" lvl="1" indent="-381000">
              <a:lnSpc>
                <a:spcPct val="80000"/>
              </a:lnSpc>
              <a:buFontTx/>
              <a:buAutoNum type="arabicPeriod"/>
            </a:pPr>
            <a:r>
              <a:rPr lang="en-US" sz="1800" dirty="0" smtClean="0"/>
              <a:t>insert the element</a:t>
            </a:r>
          </a:p>
          <a:p>
            <a:pPr marL="838200" lvl="1" indent="-381000">
              <a:lnSpc>
                <a:spcPct val="80000"/>
              </a:lnSpc>
              <a:buFontTx/>
              <a:buNone/>
            </a:pPr>
            <a:r>
              <a:rPr lang="en-US" sz="1600" u="sng" dirty="0" smtClean="0"/>
              <a:t>Example</a:t>
            </a:r>
            <a:r>
              <a:rPr lang="en-US" sz="1600" dirty="0" smtClean="0"/>
              <a:t>: (sorted list)</a:t>
            </a:r>
          </a:p>
          <a:p>
            <a:pPr marL="457200" indent="-457200">
              <a:lnSpc>
                <a:spcPct val="80000"/>
              </a:lnSpc>
              <a:buFontTx/>
              <a:buNone/>
            </a:pPr>
            <a:r>
              <a:rPr lang="en-US" sz="1200" dirty="0" smtClean="0">
                <a:latin typeface="Courier New" pitchFamily="49" charset="0"/>
              </a:rPr>
              <a:t>		data:   345   358   490   501   513   555   561   701   724   797	</a:t>
            </a:r>
          </a:p>
          <a:p>
            <a:pPr marL="457200" indent="-457200">
              <a:lnSpc>
                <a:spcPct val="80000"/>
              </a:lnSpc>
              <a:buFontTx/>
              <a:buNone/>
            </a:pPr>
            <a:r>
              <a:rPr lang="en-US" sz="1200" dirty="0" smtClean="0">
                <a:latin typeface="Courier New" pitchFamily="49" charset="0"/>
              </a:rPr>
              <a:t>		location:	0     1     2     3     4     5     6     7     8     9</a:t>
            </a:r>
          </a:p>
          <a:p>
            <a:pPr marL="838200" lvl="1" indent="-381000">
              <a:lnSpc>
                <a:spcPct val="80000"/>
              </a:lnSpc>
              <a:buFontTx/>
              <a:buNone/>
            </a:pPr>
            <a:r>
              <a:rPr lang="en-US" sz="1600" dirty="0" smtClean="0">
                <a:solidFill>
                  <a:schemeClr val="accent2"/>
                </a:solidFill>
              </a:rPr>
              <a:t>Insert 505 onto the above list:</a:t>
            </a:r>
          </a:p>
          <a:p>
            <a:pPr marL="838200" lvl="1" indent="-381000">
              <a:lnSpc>
                <a:spcPct val="80000"/>
              </a:lnSpc>
              <a:buFontTx/>
              <a:buAutoNum type="arabicPeriod"/>
            </a:pPr>
            <a:r>
              <a:rPr lang="en-US" sz="1800" dirty="0" smtClean="0"/>
              <a:t>Locate the appropriate position by performing a binary search.  505 should be stored in location 4. </a:t>
            </a:r>
          </a:p>
          <a:p>
            <a:pPr marL="838200" lvl="1" indent="-381000">
              <a:lnSpc>
                <a:spcPct val="80000"/>
              </a:lnSpc>
              <a:buFontTx/>
              <a:buAutoNum type="arabicPeriod"/>
            </a:pPr>
            <a:r>
              <a:rPr lang="en-US" sz="1800" dirty="0" smtClean="0"/>
              <a:t>Create an ‘empty’ slot</a:t>
            </a:r>
          </a:p>
          <a:p>
            <a:pPr marL="457200" indent="-457200">
              <a:lnSpc>
                <a:spcPct val="80000"/>
              </a:lnSpc>
              <a:buFontTx/>
              <a:buNone/>
            </a:pPr>
            <a:r>
              <a:rPr lang="en-US" sz="1200" dirty="0" smtClean="0">
                <a:latin typeface="Courier New" pitchFamily="49" charset="0"/>
              </a:rPr>
              <a:t>		data:   345   358   490   501         513   555   561   701   724   797	</a:t>
            </a:r>
          </a:p>
          <a:p>
            <a:pPr marL="457200" indent="-457200">
              <a:lnSpc>
                <a:spcPct val="80000"/>
              </a:lnSpc>
              <a:buFontTx/>
              <a:buNone/>
            </a:pPr>
            <a:r>
              <a:rPr lang="en-US" sz="1200" dirty="0" smtClean="0">
                <a:latin typeface="Courier New" pitchFamily="49" charset="0"/>
              </a:rPr>
              <a:t>		location:	0     1     2     3     4     5     6     7     8     9    10</a:t>
            </a:r>
          </a:p>
          <a:p>
            <a:pPr marL="838200" lvl="1" indent="-381000">
              <a:lnSpc>
                <a:spcPct val="80000"/>
              </a:lnSpc>
              <a:buFontTx/>
              <a:buAutoNum type="arabicPeriod" startAt="3"/>
            </a:pPr>
            <a:r>
              <a:rPr lang="en-US" sz="1800" dirty="0" smtClean="0"/>
              <a:t>Insert 505</a:t>
            </a:r>
          </a:p>
          <a:p>
            <a:pPr marL="457200" indent="-457200">
              <a:lnSpc>
                <a:spcPct val="80000"/>
              </a:lnSpc>
              <a:buFontTx/>
              <a:buNone/>
            </a:pPr>
            <a:r>
              <a:rPr lang="en-US" sz="1200" dirty="0" smtClean="0">
                <a:latin typeface="Courier New" pitchFamily="49" charset="0"/>
              </a:rPr>
              <a:t>		data:   345   358   490   501   505   513   555   561   701   724   797	</a:t>
            </a:r>
          </a:p>
          <a:p>
            <a:pPr marL="457200" indent="-457200">
              <a:lnSpc>
                <a:spcPct val="80000"/>
              </a:lnSpc>
              <a:buFontTx/>
              <a:buNone/>
            </a:pPr>
            <a:r>
              <a:rPr lang="en-US" sz="1200" dirty="0" smtClean="0">
                <a:latin typeface="Courier New" pitchFamily="49" charset="0"/>
              </a:rPr>
              <a:t>		location:	0     1     2     3     4     5     6     7     8     9    10</a:t>
            </a:r>
          </a:p>
          <a:p>
            <a:pPr marL="457200" indent="-457200">
              <a:lnSpc>
                <a:spcPct val="80000"/>
              </a:lnSpc>
              <a:buFontTx/>
              <a:buNone/>
            </a:pPr>
            <a:endParaRPr lang="en-US" sz="1200" dirty="0" smtClean="0">
              <a:latin typeface="Courier New" pitchFamily="49" charset="0"/>
            </a:endParaRPr>
          </a:p>
          <a:p>
            <a:endParaRPr lang="en-GB"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Fall 2009                                           Lecture #1</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17</a:t>
            </a:fld>
            <a:endParaRPr lang="en-GB"/>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TW" sz="4400" dirty="0" smtClean="0">
                <a:solidFill>
                  <a:schemeClr val="tx1"/>
                </a:solidFill>
                <a:ea typeface="Arial Unicode MS" pitchFamily="34" charset="-128"/>
                <a:cs typeface="Arial Unicode MS" pitchFamily="34" charset="-128"/>
              </a:rPr>
              <a:t>Methods for defining a collection of objects</a:t>
            </a:r>
            <a:endParaRPr lang="en-GB" dirty="0"/>
          </a:p>
        </p:txBody>
      </p:sp>
      <p:sp>
        <p:nvSpPr>
          <p:cNvPr id="3" name="Content Placeholder 2"/>
          <p:cNvSpPr>
            <a:spLocks noGrp="1"/>
          </p:cNvSpPr>
          <p:nvPr>
            <p:ph idx="1"/>
          </p:nvPr>
        </p:nvSpPr>
        <p:spPr/>
        <p:txBody>
          <a:bodyPr>
            <a:normAutofit lnSpcReduction="10000"/>
          </a:bodyPr>
          <a:lstStyle/>
          <a:p>
            <a:r>
              <a:rPr lang="en-US" altLang="zh-TW" dirty="0" smtClean="0">
                <a:solidFill>
                  <a:srgbClr val="6600FF"/>
                </a:solidFill>
                <a:ea typeface="Arial Unicode MS" pitchFamily="34" charset="-128"/>
                <a:cs typeface="Arial Unicode MS" pitchFamily="34" charset="-128"/>
              </a:rPr>
              <a:t>Array</a:t>
            </a:r>
            <a:endParaRPr lang="en-US" altLang="zh-TW" dirty="0" smtClean="0">
              <a:ea typeface="Arial Unicode MS" pitchFamily="34" charset="-128"/>
              <a:cs typeface="Arial Unicode MS" pitchFamily="34" charset="-128"/>
            </a:endParaRPr>
          </a:p>
          <a:p>
            <a:pPr lvl="1"/>
            <a:r>
              <a:rPr lang="en-US" altLang="zh-TW" dirty="0" smtClean="0">
                <a:ea typeface="Arial Unicode MS" pitchFamily="34" charset="-128"/>
                <a:cs typeface="Arial Unicode MS" pitchFamily="34" charset="-128"/>
              </a:rPr>
              <a:t>successive items locate a fixed distance</a:t>
            </a:r>
          </a:p>
          <a:p>
            <a:r>
              <a:rPr lang="en-US" altLang="zh-TW" dirty="0" smtClean="0">
                <a:solidFill>
                  <a:srgbClr val="6600FF"/>
                </a:solidFill>
                <a:ea typeface="Arial Unicode MS" pitchFamily="34" charset="-128"/>
                <a:cs typeface="Arial Unicode MS" pitchFamily="34" charset="-128"/>
              </a:rPr>
              <a:t>disadvantage</a:t>
            </a:r>
            <a:endParaRPr lang="en-US" altLang="zh-TW" dirty="0" smtClean="0">
              <a:ea typeface="Arial Unicode MS" pitchFamily="34" charset="-128"/>
              <a:cs typeface="Arial Unicode MS" pitchFamily="34" charset="-128"/>
            </a:endParaRPr>
          </a:p>
          <a:p>
            <a:pPr lvl="1"/>
            <a:r>
              <a:rPr lang="en-US" altLang="zh-TW" dirty="0" smtClean="0">
                <a:ea typeface="Arial Unicode MS" pitchFamily="34" charset="-128"/>
                <a:cs typeface="Arial Unicode MS" pitchFamily="34" charset="-128"/>
              </a:rPr>
              <a:t>data movements during insertion and deletion</a:t>
            </a:r>
          </a:p>
          <a:p>
            <a:pPr lvl="1"/>
            <a:r>
              <a:rPr lang="en-US" altLang="zh-TW" dirty="0" smtClean="0">
                <a:ea typeface="Arial Unicode MS" pitchFamily="34" charset="-128"/>
                <a:cs typeface="Arial Unicode MS" pitchFamily="34" charset="-128"/>
              </a:rPr>
              <a:t>waste space in storing n ordered lists of varying size</a:t>
            </a:r>
          </a:p>
          <a:p>
            <a:r>
              <a:rPr lang="en-US" altLang="zh-TW" dirty="0" smtClean="0">
                <a:solidFill>
                  <a:srgbClr val="6600FF"/>
                </a:solidFill>
                <a:ea typeface="Arial Unicode MS" pitchFamily="34" charset="-128"/>
                <a:cs typeface="Arial Unicode MS" pitchFamily="34" charset="-128"/>
              </a:rPr>
              <a:t>possible solution</a:t>
            </a:r>
            <a:endParaRPr lang="en-US" altLang="zh-TW" dirty="0" smtClean="0">
              <a:ea typeface="Arial Unicode MS" pitchFamily="34" charset="-128"/>
              <a:cs typeface="Arial Unicode MS" pitchFamily="34" charset="-128"/>
            </a:endParaRPr>
          </a:p>
          <a:p>
            <a:pPr lvl="1"/>
            <a:r>
              <a:rPr lang="en-US" altLang="zh-TW" dirty="0" smtClean="0">
                <a:ea typeface="Arial Unicode MS" pitchFamily="34" charset="-128"/>
                <a:cs typeface="Arial Unicode MS" pitchFamily="34" charset="-128"/>
              </a:rPr>
              <a:t>linked list</a:t>
            </a:r>
          </a:p>
          <a:p>
            <a:pPr lvl="1"/>
            <a:r>
              <a:rPr lang="en-US" altLang="zh-TW" dirty="0" smtClean="0">
                <a:ea typeface="Arial Unicode MS" pitchFamily="34" charset="-128"/>
                <a:cs typeface="Arial Unicode MS" pitchFamily="34" charset="-128"/>
              </a:rPr>
              <a:t>linked lists are dynamically allocated and make extensive use of pointers</a:t>
            </a:r>
          </a:p>
          <a:p>
            <a:endParaRPr lang="en-GB"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Fall 2009                                                                Lecture #1</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18</a:t>
            </a:fld>
            <a:endParaRPr lang="en-GB"/>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Lab # 01</a:t>
            </a:r>
            <a:endParaRPr lang="en-GB" dirty="0"/>
          </a:p>
        </p:txBody>
      </p:sp>
      <p:sp>
        <p:nvSpPr>
          <p:cNvPr id="3" name="Content Placeholder 2"/>
          <p:cNvSpPr>
            <a:spLocks noGrp="1"/>
          </p:cNvSpPr>
          <p:nvPr>
            <p:ph idx="1"/>
          </p:nvPr>
        </p:nvSpPr>
        <p:spPr/>
        <p:txBody>
          <a:bodyPr/>
          <a:lstStyle/>
          <a:p>
            <a:r>
              <a:rPr lang="en-GB" dirty="0" smtClean="0"/>
              <a:t>Task 1:</a:t>
            </a:r>
          </a:p>
          <a:p>
            <a:pPr>
              <a:buNone/>
            </a:pPr>
            <a:r>
              <a:rPr lang="en-GB" dirty="0" smtClean="0"/>
              <a:t>   Find max number from array list of 10 item. Find total number of comparisons need to perform this task.</a:t>
            </a:r>
            <a:endParaRPr lang="en-GB"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Fall 2009                                            Lecture #1</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19</a:t>
            </a:fld>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 to Data Structures</a:t>
            </a:r>
            <a:endParaRPr lang="en-GB" dirty="0"/>
          </a:p>
        </p:txBody>
      </p:sp>
      <p:sp>
        <p:nvSpPr>
          <p:cNvPr id="3" name="Content Placeholder 2"/>
          <p:cNvSpPr>
            <a:spLocks noGrp="1"/>
          </p:cNvSpPr>
          <p:nvPr>
            <p:ph idx="1"/>
          </p:nvPr>
        </p:nvSpPr>
        <p:spPr>
          <a:xfrm>
            <a:off x="1142976" y="1447800"/>
            <a:ext cx="7790712" cy="4800600"/>
          </a:xfrm>
        </p:spPr>
        <p:txBody>
          <a:bodyPr>
            <a:normAutofit fontScale="92500"/>
          </a:bodyPr>
          <a:lstStyle/>
          <a:p>
            <a:r>
              <a:rPr lang="en-GB" dirty="0" smtClean="0"/>
              <a:t>In computer science, a </a:t>
            </a:r>
            <a:r>
              <a:rPr lang="en-GB" b="1" dirty="0" smtClean="0"/>
              <a:t>data structure</a:t>
            </a:r>
            <a:r>
              <a:rPr lang="en-GB" dirty="0" smtClean="0"/>
              <a:t> is a particular way of storing and organizing data in a computer so that it can be used efficiently.</a:t>
            </a:r>
          </a:p>
          <a:p>
            <a:r>
              <a:rPr lang="en-GB" dirty="0" smtClean="0"/>
              <a:t>For Example</a:t>
            </a:r>
          </a:p>
          <a:p>
            <a:pPr lvl="1"/>
            <a:r>
              <a:rPr lang="en-GB" dirty="0" smtClean="0"/>
              <a:t>Imagine that you are hired by company XYZ to organize all of their records into a computer database. </a:t>
            </a:r>
          </a:p>
          <a:p>
            <a:pPr lvl="1"/>
            <a:r>
              <a:rPr lang="en-GB" dirty="0" smtClean="0"/>
              <a:t>The first thing you are asked to do is create a database of names with all the company's management and employees.</a:t>
            </a:r>
            <a:endParaRPr lang="en-GB" dirty="0"/>
          </a:p>
        </p:txBody>
      </p:sp>
      <p:sp>
        <p:nvSpPr>
          <p:cNvPr id="4" name="Footer Placeholder 3"/>
          <p:cNvSpPr>
            <a:spLocks noGrp="1"/>
          </p:cNvSpPr>
          <p:nvPr>
            <p:ph type="ftr" sz="quarter" idx="11"/>
          </p:nvPr>
        </p:nvSpPr>
        <p:spPr>
          <a:xfrm>
            <a:off x="1071538" y="6500834"/>
            <a:ext cx="7539062" cy="280966"/>
          </a:xfrm>
        </p:spPr>
        <p:txBody>
          <a:bodyPr/>
          <a:lstStyle/>
          <a:p>
            <a:r>
              <a:rPr lang="en-GB" dirty="0" smtClean="0"/>
              <a:t>CSE 246 Data Structures and Algorithms                              Fall 2009                                                    Lecture #1</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2</a:t>
            </a:fld>
            <a:endParaRPr lang="en-GB"/>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Lab # 01</a:t>
            </a:r>
            <a:endParaRPr lang="en-GB" dirty="0"/>
          </a:p>
        </p:txBody>
      </p:sp>
      <p:sp>
        <p:nvSpPr>
          <p:cNvPr id="3" name="Content Placeholder 2"/>
          <p:cNvSpPr>
            <a:spLocks noGrp="1"/>
          </p:cNvSpPr>
          <p:nvPr>
            <p:ph idx="1"/>
          </p:nvPr>
        </p:nvSpPr>
        <p:spPr/>
        <p:txBody>
          <a:bodyPr/>
          <a:lstStyle/>
          <a:p>
            <a:r>
              <a:rPr lang="en-GB" dirty="0" smtClean="0"/>
              <a:t>Design a program that records and reports the weekly sales amounts for the salespeople of a company. Each of the n salespeople is assigned a unique identification number in the range of 1 to n. The program prompts the user to enter the number of salespeople, and it uses that value to create an array of sales amount.</a:t>
            </a:r>
            <a:endParaRPr lang="en-GB"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Fall2009                                           Lecture #1</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20</a:t>
            </a:fld>
            <a:endParaRPr lang="en-GB"/>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Sample code</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import </a:t>
            </a:r>
            <a:r>
              <a:rPr lang="en-GB" dirty="0" err="1" smtClean="0"/>
              <a:t>java.util.Scanner</a:t>
            </a:r>
            <a:r>
              <a:rPr lang="en-GB" dirty="0" smtClean="0"/>
              <a:t>; </a:t>
            </a:r>
            <a:endParaRPr lang="en-GB" dirty="0" smtClean="0"/>
          </a:p>
          <a:p>
            <a:r>
              <a:rPr lang="en-GB" dirty="0" smtClean="0"/>
              <a:t>public </a:t>
            </a:r>
            <a:r>
              <a:rPr lang="en-GB" dirty="0" smtClean="0"/>
              <a:t>static void main(String </a:t>
            </a:r>
            <a:r>
              <a:rPr lang="en-GB" dirty="0" err="1" smtClean="0"/>
              <a:t>args</a:t>
            </a:r>
            <a:r>
              <a:rPr lang="en-GB" dirty="0" smtClean="0"/>
              <a:t>[]) { Scanner input = new Scanner(</a:t>
            </a:r>
            <a:r>
              <a:rPr lang="en-GB" dirty="0" err="1" smtClean="0"/>
              <a:t>System.in</a:t>
            </a:r>
            <a:r>
              <a:rPr lang="en-GB" dirty="0" smtClean="0"/>
              <a:t>); </a:t>
            </a:r>
            <a:r>
              <a:rPr lang="en-GB" dirty="0" err="1" smtClean="0"/>
              <a:t>System.out.print</a:t>
            </a:r>
            <a:r>
              <a:rPr lang="en-GB" dirty="0" smtClean="0"/>
              <a:t>("Enter TWO dates: "); String </a:t>
            </a:r>
            <a:r>
              <a:rPr lang="en-GB" dirty="0" err="1" smtClean="0"/>
              <a:t>myStr</a:t>
            </a:r>
            <a:r>
              <a:rPr lang="en-GB" dirty="0" smtClean="0"/>
              <a:t> = </a:t>
            </a:r>
            <a:r>
              <a:rPr lang="en-GB" dirty="0" smtClean="0"/>
              <a:t>"";</a:t>
            </a:r>
          </a:p>
          <a:p>
            <a:pPr>
              <a:buNone/>
            </a:pPr>
            <a:r>
              <a:rPr lang="en-GB" dirty="0" smtClean="0"/>
              <a:t>  </a:t>
            </a:r>
            <a:r>
              <a:rPr lang="en-GB" dirty="0" smtClean="0"/>
              <a:t>String myStr2 = ""; </a:t>
            </a:r>
            <a:endParaRPr lang="en-GB" dirty="0" smtClean="0"/>
          </a:p>
          <a:p>
            <a:pPr>
              <a:buNone/>
            </a:pPr>
            <a:r>
              <a:rPr lang="en-GB" dirty="0" smtClean="0"/>
              <a:t> </a:t>
            </a:r>
            <a:r>
              <a:rPr lang="en-GB" dirty="0" smtClean="0"/>
              <a:t> while </a:t>
            </a:r>
            <a:r>
              <a:rPr lang="en-GB" dirty="0" smtClean="0"/>
              <a:t>(</a:t>
            </a:r>
            <a:r>
              <a:rPr lang="en-GB" dirty="0" err="1" smtClean="0"/>
              <a:t>input.hasNext</a:t>
            </a:r>
            <a:r>
              <a:rPr lang="en-GB" dirty="0" smtClean="0"/>
              <a:t>()) { </a:t>
            </a:r>
            <a:endParaRPr lang="en-GB" dirty="0" smtClean="0"/>
          </a:p>
          <a:p>
            <a:pPr>
              <a:buNone/>
            </a:pPr>
            <a:r>
              <a:rPr lang="en-GB" dirty="0" smtClean="0"/>
              <a:t> </a:t>
            </a:r>
            <a:r>
              <a:rPr lang="en-GB" dirty="0" smtClean="0"/>
              <a:t> </a:t>
            </a:r>
            <a:r>
              <a:rPr lang="en-GB" dirty="0" err="1" smtClean="0"/>
              <a:t>myStr</a:t>
            </a:r>
            <a:r>
              <a:rPr lang="en-GB" dirty="0" smtClean="0"/>
              <a:t> </a:t>
            </a:r>
            <a:r>
              <a:rPr lang="en-GB" dirty="0" smtClean="0"/>
              <a:t>= </a:t>
            </a:r>
            <a:r>
              <a:rPr lang="en-GB" dirty="0" err="1" smtClean="0"/>
              <a:t>input.next</a:t>
            </a:r>
            <a:r>
              <a:rPr lang="en-GB" dirty="0" smtClean="0"/>
              <a:t>(); </a:t>
            </a:r>
            <a:endParaRPr lang="en-GB" dirty="0" smtClean="0"/>
          </a:p>
          <a:p>
            <a:pPr>
              <a:buNone/>
            </a:pPr>
            <a:r>
              <a:rPr lang="en-GB" dirty="0" smtClean="0"/>
              <a:t> </a:t>
            </a:r>
            <a:r>
              <a:rPr lang="en-GB" dirty="0" smtClean="0"/>
              <a:t> myStr2 </a:t>
            </a:r>
            <a:r>
              <a:rPr lang="en-GB" dirty="0" smtClean="0"/>
              <a:t>= myStr2 + </a:t>
            </a:r>
            <a:r>
              <a:rPr lang="en-GB" dirty="0" err="1" smtClean="0"/>
              <a:t>myStr</a:t>
            </a:r>
            <a:r>
              <a:rPr lang="en-GB" dirty="0" smtClean="0"/>
              <a:t>; </a:t>
            </a:r>
            <a:endParaRPr lang="en-GB" dirty="0" smtClean="0"/>
          </a:p>
          <a:p>
            <a:pPr>
              <a:buNone/>
            </a:pPr>
            <a:r>
              <a:rPr lang="en-GB" dirty="0" smtClean="0"/>
              <a:t>} </a:t>
            </a:r>
          </a:p>
          <a:p>
            <a:pPr>
              <a:buNone/>
            </a:pPr>
            <a:r>
              <a:rPr lang="en-GB" dirty="0" err="1" smtClean="0"/>
              <a:t>input.close</a:t>
            </a:r>
            <a:r>
              <a:rPr lang="en-GB" dirty="0" smtClean="0"/>
              <a:t>(); </a:t>
            </a:r>
            <a:endParaRPr lang="en-GB" dirty="0" smtClean="0"/>
          </a:p>
          <a:p>
            <a:pPr>
              <a:buNone/>
            </a:pPr>
            <a:r>
              <a:rPr lang="en-GB" dirty="0" err="1" smtClean="0"/>
              <a:t>System.out.print</a:t>
            </a:r>
            <a:r>
              <a:rPr lang="en-GB" dirty="0" smtClean="0"/>
              <a:t>("You entered:" + myStr2); </a:t>
            </a:r>
            <a:r>
              <a:rPr lang="en-GB" dirty="0" smtClean="0"/>
              <a:t>}</a:t>
            </a:r>
          </a:p>
          <a:p>
            <a:pPr>
              <a:buNone/>
            </a:pPr>
            <a:r>
              <a:rPr lang="en-GB" dirty="0" smtClean="0"/>
              <a:t> </a:t>
            </a:r>
            <a:r>
              <a:rPr lang="en-GB" dirty="0" smtClean="0"/>
              <a:t>} </a:t>
            </a:r>
            <a:endParaRPr lang="en-GB" dirty="0"/>
          </a:p>
        </p:txBody>
      </p:sp>
      <p:sp>
        <p:nvSpPr>
          <p:cNvPr id="4" name="Footer Placeholder 3"/>
          <p:cNvSpPr>
            <a:spLocks noGrp="1"/>
          </p:cNvSpPr>
          <p:nvPr>
            <p:ph type="ftr" sz="quarter" idx="11"/>
          </p:nvPr>
        </p:nvSpPr>
        <p:spPr/>
        <p:txBody>
          <a:bodyPr/>
          <a:lstStyle/>
          <a:p>
            <a:r>
              <a:rPr lang="en-GB" smtClean="0"/>
              <a:t>CSE 246 Data Structures and Algorithms            Fall2009                                           Lecture #1</a:t>
            </a:r>
            <a:endParaRPr lang="en-GB"/>
          </a:p>
        </p:txBody>
      </p:sp>
      <p:sp>
        <p:nvSpPr>
          <p:cNvPr id="5" name="Slide Number Placeholder 4"/>
          <p:cNvSpPr>
            <a:spLocks noGrp="1"/>
          </p:cNvSpPr>
          <p:nvPr>
            <p:ph type="sldNum" sz="quarter" idx="12"/>
          </p:nvPr>
        </p:nvSpPr>
        <p:spPr/>
        <p:txBody>
          <a:bodyPr/>
          <a:lstStyle/>
          <a:p>
            <a:fld id="{61778265-A953-45BD-952B-9F96E876DE07}" type="slidenum">
              <a:rPr lang="en-GB" smtClean="0"/>
              <a:pPr/>
              <a:t>21</a:t>
            </a:fld>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pic>
        <p:nvPicPr>
          <p:cNvPr id="1026" name="Picture 2"/>
          <p:cNvPicPr>
            <a:picLocks noGrp="1" noChangeAspect="1" noChangeArrowheads="1"/>
          </p:cNvPicPr>
          <p:nvPr>
            <p:ph idx="1"/>
          </p:nvPr>
        </p:nvPicPr>
        <p:blipFill>
          <a:blip r:embed="rId3"/>
          <a:srcRect/>
          <a:stretch>
            <a:fillRect/>
          </a:stretch>
        </p:blipFill>
        <p:spPr bwMode="auto">
          <a:xfrm>
            <a:off x="6786578" y="1785926"/>
            <a:ext cx="1971675" cy="3324225"/>
          </a:xfrm>
          <a:prstGeom prst="rect">
            <a:avLst/>
          </a:prstGeom>
          <a:noFill/>
          <a:ln w="9525">
            <a:noFill/>
            <a:miter lim="800000"/>
            <a:headEnd/>
            <a:tailEnd/>
          </a:ln>
        </p:spPr>
      </p:pic>
      <p:pic>
        <p:nvPicPr>
          <p:cNvPr id="1027" name="Picture 3"/>
          <p:cNvPicPr>
            <a:picLocks noChangeAspect="1" noChangeArrowheads="1"/>
          </p:cNvPicPr>
          <p:nvPr/>
        </p:nvPicPr>
        <p:blipFill>
          <a:blip r:embed="rId4"/>
          <a:srcRect/>
          <a:stretch>
            <a:fillRect/>
          </a:stretch>
        </p:blipFill>
        <p:spPr bwMode="auto">
          <a:xfrm>
            <a:off x="1214414" y="2643182"/>
            <a:ext cx="4686300" cy="1619250"/>
          </a:xfrm>
          <a:prstGeom prst="rect">
            <a:avLst/>
          </a:prstGeom>
          <a:noFill/>
          <a:ln w="9525">
            <a:noFill/>
            <a:miter lim="800000"/>
            <a:headEnd/>
            <a:tailEnd/>
          </a:ln>
        </p:spPr>
      </p:pic>
      <p:sp>
        <p:nvSpPr>
          <p:cNvPr id="6" name="Rectangle 5"/>
          <p:cNvSpPr/>
          <p:nvPr/>
        </p:nvSpPr>
        <p:spPr>
          <a:xfrm>
            <a:off x="1142976" y="1643050"/>
            <a:ext cx="5500726" cy="923330"/>
          </a:xfrm>
          <a:prstGeom prst="rect">
            <a:avLst/>
          </a:prstGeom>
        </p:spPr>
        <p:txBody>
          <a:bodyPr wrap="square">
            <a:spAutoFit/>
          </a:bodyPr>
          <a:lstStyle/>
          <a:p>
            <a:r>
              <a:rPr lang="en-GB" dirty="0" smtClean="0"/>
              <a:t>You also want your database to represent the relationships between management and employees at XYZ</a:t>
            </a:r>
            <a:endParaRPr lang="en-GB" dirty="0"/>
          </a:p>
        </p:txBody>
      </p:sp>
      <p:sp>
        <p:nvSpPr>
          <p:cNvPr id="7" name="Rectangle 6"/>
          <p:cNvSpPr/>
          <p:nvPr/>
        </p:nvSpPr>
        <p:spPr>
          <a:xfrm>
            <a:off x="1142976" y="4500570"/>
            <a:ext cx="5786478" cy="646331"/>
          </a:xfrm>
          <a:prstGeom prst="rect">
            <a:avLst/>
          </a:prstGeom>
        </p:spPr>
        <p:txBody>
          <a:bodyPr wrap="square">
            <a:spAutoFit/>
          </a:bodyPr>
          <a:lstStyle/>
          <a:p>
            <a:r>
              <a:rPr lang="en-GB" dirty="0" smtClean="0"/>
              <a:t>These two diagrams are examples of different data structures</a:t>
            </a:r>
            <a:endParaRPr lang="en-GB" dirty="0"/>
          </a:p>
        </p:txBody>
      </p:sp>
      <p:sp>
        <p:nvSpPr>
          <p:cNvPr id="8" name="Rectangle 7"/>
          <p:cNvSpPr/>
          <p:nvPr/>
        </p:nvSpPr>
        <p:spPr>
          <a:xfrm>
            <a:off x="1071538" y="5143512"/>
            <a:ext cx="7929586" cy="1200329"/>
          </a:xfrm>
          <a:prstGeom prst="rect">
            <a:avLst/>
          </a:prstGeom>
        </p:spPr>
        <p:txBody>
          <a:bodyPr wrap="square">
            <a:spAutoFit/>
          </a:bodyPr>
          <a:lstStyle/>
          <a:p>
            <a:r>
              <a:rPr lang="en-GB" dirty="0" smtClean="0"/>
              <a:t>This is very useful for keeping the names of the employees in alphabetical order so that we can locate the employee's record very quickly. However, this structure is not very useful for showing the relationships between employees. A tree structure is much better suited for this purpose.</a:t>
            </a:r>
            <a:endParaRPr lang="en-GB" dirty="0"/>
          </a:p>
        </p:txBody>
      </p:sp>
      <p:sp>
        <p:nvSpPr>
          <p:cNvPr id="9" name="Footer Placeholder 8"/>
          <p:cNvSpPr>
            <a:spLocks noGrp="1"/>
          </p:cNvSpPr>
          <p:nvPr>
            <p:ph type="ftr" sz="quarter" idx="11"/>
          </p:nvPr>
        </p:nvSpPr>
        <p:spPr>
          <a:xfrm>
            <a:off x="1071538" y="6305550"/>
            <a:ext cx="7539062" cy="476250"/>
          </a:xfrm>
        </p:spPr>
        <p:txBody>
          <a:bodyPr/>
          <a:lstStyle/>
          <a:p>
            <a:r>
              <a:rPr lang="en-GB" dirty="0" smtClean="0"/>
              <a:t>CSE 246 Data Structures and Algorithms            Fall 2009                                           Lecture #1</a:t>
            </a:r>
            <a:endParaRPr lang="en-GB" dirty="0"/>
          </a:p>
        </p:txBody>
      </p:sp>
      <p:sp>
        <p:nvSpPr>
          <p:cNvPr id="10" name="Slide Number Placeholder 9"/>
          <p:cNvSpPr>
            <a:spLocks noGrp="1"/>
          </p:cNvSpPr>
          <p:nvPr>
            <p:ph type="sldNum" sz="quarter" idx="12"/>
          </p:nvPr>
        </p:nvSpPr>
        <p:spPr/>
        <p:txBody>
          <a:bodyPr/>
          <a:lstStyle/>
          <a:p>
            <a:fld id="{61778265-A953-45BD-952B-9F96E876DE07}" type="slidenum">
              <a:rPr lang="en-GB" smtClean="0"/>
              <a:pPr/>
              <a:t>3</a:t>
            </a:fld>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a:xfrm>
            <a:off x="1214414" y="1447800"/>
            <a:ext cx="7719274" cy="4981596"/>
          </a:xfrm>
        </p:spPr>
        <p:txBody>
          <a:bodyPr>
            <a:normAutofit fontScale="92500" lnSpcReduction="20000"/>
          </a:bodyPr>
          <a:lstStyle/>
          <a:p>
            <a:r>
              <a:rPr lang="en-GB" dirty="0" smtClean="0"/>
              <a:t>During this course, you will learn how data structures are created inside a computer. </a:t>
            </a:r>
          </a:p>
          <a:p>
            <a:r>
              <a:rPr lang="en-GB" dirty="0" smtClean="0"/>
              <a:t>You will find there is quite a difference between your mental picture of a data structure and the actual way a computer stores a data structure in memory.</a:t>
            </a:r>
          </a:p>
          <a:p>
            <a:r>
              <a:rPr lang="en-GB" dirty="0" smtClean="0"/>
              <a:t> You will also discover that there are many different ways of creating the same data structure in a computer. </a:t>
            </a:r>
          </a:p>
          <a:p>
            <a:r>
              <a:rPr lang="en-GB" dirty="0" smtClean="0"/>
              <a:t>These various approaches are tradeoffs that programmers must consider when writing software.</a:t>
            </a:r>
            <a:endParaRPr lang="en-GB" dirty="0"/>
          </a:p>
        </p:txBody>
      </p:sp>
      <p:sp>
        <p:nvSpPr>
          <p:cNvPr id="4" name="Footer Placeholder 3"/>
          <p:cNvSpPr>
            <a:spLocks noGrp="1"/>
          </p:cNvSpPr>
          <p:nvPr>
            <p:ph type="ftr" sz="quarter" idx="11"/>
          </p:nvPr>
        </p:nvSpPr>
        <p:spPr>
          <a:xfrm>
            <a:off x="1071538" y="6305550"/>
            <a:ext cx="7539062" cy="476250"/>
          </a:xfrm>
        </p:spPr>
        <p:txBody>
          <a:bodyPr/>
          <a:lstStyle/>
          <a:p>
            <a:r>
              <a:rPr lang="en-GB" dirty="0" smtClean="0"/>
              <a:t>CSE 246 Data Structures and Algorithms                           Fall 2009                                           Lecture #1</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4</a:t>
            </a:fld>
            <a:endParaRPr lang="en-GB"/>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Computer Memory</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Every piece of data that is stored in a computer is kept in a memory cell with a specific address.</a:t>
            </a:r>
          </a:p>
          <a:p>
            <a:r>
              <a:rPr lang="en-GB" dirty="0" smtClean="0"/>
              <a:t>We can think of these memory cells as being a long row of boxes where each box is </a:t>
            </a:r>
            <a:r>
              <a:rPr lang="en-GB" dirty="0" err="1" smtClean="0"/>
              <a:t>labeled</a:t>
            </a:r>
            <a:r>
              <a:rPr lang="en-GB" dirty="0" smtClean="0"/>
              <a:t> with an address.</a:t>
            </a:r>
          </a:p>
          <a:p>
            <a:r>
              <a:rPr lang="en-GB" dirty="0" smtClean="0"/>
              <a:t>Computer memory is linear.</a:t>
            </a:r>
          </a:p>
          <a:p>
            <a:r>
              <a:rPr lang="en-GB" dirty="0" smtClean="0"/>
              <a:t>The computer can store many different types of data in its memory. These include basic data types integers, float and </a:t>
            </a:r>
            <a:r>
              <a:rPr lang="en-GB" dirty="0" smtClean="0"/>
              <a:t>characters etc. </a:t>
            </a:r>
            <a:endParaRPr lang="en-GB" dirty="0" smtClean="0"/>
          </a:p>
          <a:p>
            <a:r>
              <a:rPr lang="en-GB" dirty="0" smtClean="0"/>
              <a:t>Once the computer stores data in the memory cells, it can access the data by using the address of the data cells. </a:t>
            </a:r>
          </a:p>
          <a:p>
            <a:endParaRPr lang="en-GB" dirty="0"/>
          </a:p>
        </p:txBody>
      </p:sp>
      <p:sp>
        <p:nvSpPr>
          <p:cNvPr id="4" name="Footer Placeholder 3"/>
          <p:cNvSpPr>
            <a:spLocks noGrp="1"/>
          </p:cNvSpPr>
          <p:nvPr>
            <p:ph type="ftr" sz="quarter" idx="11"/>
          </p:nvPr>
        </p:nvSpPr>
        <p:spPr>
          <a:xfrm>
            <a:off x="1071538" y="6305550"/>
            <a:ext cx="7539062" cy="476250"/>
          </a:xfrm>
        </p:spPr>
        <p:txBody>
          <a:bodyPr/>
          <a:lstStyle/>
          <a:p>
            <a:r>
              <a:rPr lang="en-GB" dirty="0" smtClean="0"/>
              <a:t>CSE 246 Data Structures and Algorithms                 Fall 2009                                           Lecture #1</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5</a:t>
            </a:fld>
            <a:endParaRPr lang="en-GB"/>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Computer Memory</a:t>
            </a:r>
            <a:endParaRPr lang="en-GB" dirty="0"/>
          </a:p>
        </p:txBody>
      </p:sp>
      <p:pic>
        <p:nvPicPr>
          <p:cNvPr id="2050" name="Picture 2"/>
          <p:cNvPicPr>
            <a:picLocks noGrp="1" noChangeAspect="1" noChangeArrowheads="1"/>
          </p:cNvPicPr>
          <p:nvPr>
            <p:ph idx="1"/>
          </p:nvPr>
        </p:nvPicPr>
        <p:blipFill>
          <a:blip r:embed="rId3"/>
          <a:srcRect/>
          <a:stretch>
            <a:fillRect/>
          </a:stretch>
        </p:blipFill>
        <p:spPr bwMode="auto">
          <a:xfrm>
            <a:off x="1928794" y="2500306"/>
            <a:ext cx="6486525" cy="1809750"/>
          </a:xfrm>
          <a:prstGeom prst="rect">
            <a:avLst/>
          </a:prstGeom>
          <a:noFill/>
          <a:ln w="9525">
            <a:noFill/>
            <a:miter lim="800000"/>
            <a:headEnd/>
            <a:tailEnd/>
          </a:ln>
        </p:spPr>
      </p:pic>
      <p:sp>
        <p:nvSpPr>
          <p:cNvPr id="5" name="Rectangle 4"/>
          <p:cNvSpPr/>
          <p:nvPr/>
        </p:nvSpPr>
        <p:spPr>
          <a:xfrm>
            <a:off x="1428728" y="1643050"/>
            <a:ext cx="7429552" cy="646331"/>
          </a:xfrm>
          <a:prstGeom prst="rect">
            <a:avLst/>
          </a:prstGeom>
        </p:spPr>
        <p:txBody>
          <a:bodyPr wrap="square">
            <a:spAutoFit/>
          </a:bodyPr>
          <a:lstStyle/>
          <a:p>
            <a:r>
              <a:rPr lang="en-GB" dirty="0" smtClean="0"/>
              <a:t>For example, consider the following instructions for adding two integers together.</a:t>
            </a:r>
          </a:p>
        </p:txBody>
      </p:sp>
      <p:sp>
        <p:nvSpPr>
          <p:cNvPr id="6" name="Rectangle 5"/>
          <p:cNvSpPr/>
          <p:nvPr/>
        </p:nvSpPr>
        <p:spPr>
          <a:xfrm>
            <a:off x="1214414" y="4357694"/>
            <a:ext cx="7643866" cy="923330"/>
          </a:xfrm>
          <a:prstGeom prst="rect">
            <a:avLst/>
          </a:prstGeom>
        </p:spPr>
        <p:txBody>
          <a:bodyPr wrap="square">
            <a:spAutoFit/>
          </a:bodyPr>
          <a:lstStyle/>
          <a:p>
            <a:r>
              <a:rPr lang="en-GB" dirty="0" smtClean="0"/>
              <a:t>For example, suppose we want a data structure that can store a group of characters as a word. In many computer languages, this data structure is called a string. If we store the characters for the string 'apple' in the computer's memory</a:t>
            </a:r>
            <a:endParaRPr lang="en-GB" dirty="0"/>
          </a:p>
        </p:txBody>
      </p:sp>
      <p:pic>
        <p:nvPicPr>
          <p:cNvPr id="2051" name="Picture 3"/>
          <p:cNvPicPr>
            <a:picLocks noChangeAspect="1" noChangeArrowheads="1"/>
          </p:cNvPicPr>
          <p:nvPr/>
        </p:nvPicPr>
        <p:blipFill>
          <a:blip r:embed="rId4"/>
          <a:srcRect/>
          <a:stretch>
            <a:fillRect/>
          </a:stretch>
        </p:blipFill>
        <p:spPr bwMode="auto">
          <a:xfrm>
            <a:off x="2428860" y="5572140"/>
            <a:ext cx="3857625" cy="942975"/>
          </a:xfrm>
          <a:prstGeom prst="rect">
            <a:avLst/>
          </a:prstGeom>
          <a:noFill/>
          <a:ln w="9525">
            <a:noFill/>
            <a:miter lim="800000"/>
            <a:headEnd/>
            <a:tailEnd/>
          </a:ln>
        </p:spPr>
      </p:pic>
      <p:sp>
        <p:nvSpPr>
          <p:cNvPr id="7" name="Footer Placeholder 6"/>
          <p:cNvSpPr>
            <a:spLocks noGrp="1"/>
          </p:cNvSpPr>
          <p:nvPr>
            <p:ph type="ftr" sz="quarter" idx="11"/>
          </p:nvPr>
        </p:nvSpPr>
        <p:spPr>
          <a:xfrm>
            <a:off x="1071538" y="6305550"/>
            <a:ext cx="7539062" cy="476250"/>
          </a:xfrm>
        </p:spPr>
        <p:txBody>
          <a:bodyPr/>
          <a:lstStyle/>
          <a:p>
            <a:r>
              <a:rPr lang="en-GB" dirty="0" smtClean="0"/>
              <a:t>CSE 246 Data Structures and Algorithms                              Fall 2009                                           Lecture #1</a:t>
            </a:r>
            <a:endParaRPr lang="en-GB" dirty="0"/>
          </a:p>
        </p:txBody>
      </p:sp>
      <p:sp>
        <p:nvSpPr>
          <p:cNvPr id="8" name="Slide Number Placeholder 7"/>
          <p:cNvSpPr>
            <a:spLocks noGrp="1"/>
          </p:cNvSpPr>
          <p:nvPr>
            <p:ph type="sldNum" sz="quarter" idx="12"/>
          </p:nvPr>
        </p:nvSpPr>
        <p:spPr/>
        <p:txBody>
          <a:bodyPr/>
          <a:lstStyle/>
          <a:p>
            <a:fld id="{61778265-A953-45BD-952B-9F96E876DE07}" type="slidenum">
              <a:rPr lang="en-GB" smtClean="0"/>
              <a:pPr/>
              <a:t>6</a:t>
            </a:fld>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Computer Memory</a:t>
            </a:r>
            <a:endParaRPr lang="en-GB" dirty="0"/>
          </a:p>
        </p:txBody>
      </p:sp>
      <p:sp>
        <p:nvSpPr>
          <p:cNvPr id="3" name="Content Placeholder 2"/>
          <p:cNvSpPr>
            <a:spLocks noGrp="1"/>
          </p:cNvSpPr>
          <p:nvPr>
            <p:ph idx="1"/>
          </p:nvPr>
        </p:nvSpPr>
        <p:spPr/>
        <p:txBody>
          <a:bodyPr/>
          <a:lstStyle/>
          <a:p>
            <a:r>
              <a:rPr lang="en-GB" dirty="0" smtClean="0"/>
              <a:t>But what happens when we try to represent our tree diagram of company XYZ? It doesn't make sense to store the names one after the other because the tree is not linear. </a:t>
            </a:r>
          </a:p>
          <a:p>
            <a:r>
              <a:rPr lang="en-GB" dirty="0" smtClean="0"/>
              <a:t>Now we have a problem. We want to represent a nonlinear data structure using computer memory that is linear</a:t>
            </a:r>
            <a:endParaRPr lang="en-GB" dirty="0"/>
          </a:p>
        </p:txBody>
      </p:sp>
      <p:sp>
        <p:nvSpPr>
          <p:cNvPr id="4" name="Footer Placeholder 3"/>
          <p:cNvSpPr>
            <a:spLocks noGrp="1"/>
          </p:cNvSpPr>
          <p:nvPr>
            <p:ph type="ftr" sz="quarter" idx="11"/>
          </p:nvPr>
        </p:nvSpPr>
        <p:spPr>
          <a:xfrm>
            <a:off x="1071538" y="6305550"/>
            <a:ext cx="7539062" cy="476250"/>
          </a:xfrm>
        </p:spPr>
        <p:txBody>
          <a:bodyPr/>
          <a:lstStyle/>
          <a:p>
            <a:r>
              <a:rPr lang="en-GB" dirty="0" smtClean="0"/>
              <a:t>CSE 246 Data Structures and Algorithms                             Fall 2009                                           Lecture #1</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7</a:t>
            </a:fld>
            <a:endParaRPr lang="en-GB"/>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Elementary Data structures</a:t>
            </a:r>
            <a:endParaRPr lang="en-GB" dirty="0"/>
          </a:p>
        </p:txBody>
      </p:sp>
      <p:sp>
        <p:nvSpPr>
          <p:cNvPr id="3" name="Content Placeholder 2"/>
          <p:cNvSpPr>
            <a:spLocks noGrp="1"/>
          </p:cNvSpPr>
          <p:nvPr>
            <p:ph idx="1"/>
          </p:nvPr>
        </p:nvSpPr>
        <p:spPr/>
        <p:txBody>
          <a:bodyPr>
            <a:normAutofit fontScale="92500" lnSpcReduction="10000"/>
          </a:bodyPr>
          <a:lstStyle/>
          <a:p>
            <a:r>
              <a:rPr lang="en-US" dirty="0" smtClean="0"/>
              <a:t>Elementary Data Structure are fundamental approaches to organizing data.  These are the building blocks that will be used to implement more complex Abstract Data Types.</a:t>
            </a:r>
          </a:p>
          <a:p>
            <a:pPr marL="533400" indent="-533400"/>
            <a:endParaRPr lang="en-US" dirty="0" smtClean="0"/>
          </a:p>
          <a:p>
            <a:pPr marL="533400" indent="-533400">
              <a:buFontTx/>
              <a:buAutoNum type="arabicPeriod"/>
            </a:pPr>
            <a:r>
              <a:rPr lang="en-US" dirty="0" smtClean="0"/>
              <a:t>Scalar (built-in) data types</a:t>
            </a:r>
          </a:p>
          <a:p>
            <a:pPr marL="533400" indent="-533400">
              <a:buFontTx/>
              <a:buAutoNum type="arabicPeriod"/>
            </a:pPr>
            <a:r>
              <a:rPr lang="en-US" dirty="0" smtClean="0"/>
              <a:t>Arrays</a:t>
            </a:r>
          </a:p>
          <a:p>
            <a:pPr marL="533400" indent="-533400">
              <a:buFontTx/>
              <a:buAutoNum type="arabicPeriod"/>
            </a:pPr>
            <a:r>
              <a:rPr lang="en-US" dirty="0" smtClean="0"/>
              <a:t>Linked Lists</a:t>
            </a:r>
          </a:p>
          <a:p>
            <a:pPr marL="533400" indent="-533400">
              <a:buFontTx/>
              <a:buAutoNum type="arabicPeriod"/>
            </a:pPr>
            <a:r>
              <a:rPr lang="en-US" dirty="0" smtClean="0"/>
              <a:t>Strings</a:t>
            </a:r>
          </a:p>
          <a:p>
            <a:endParaRPr lang="en-GB" dirty="0"/>
          </a:p>
        </p:txBody>
      </p:sp>
      <p:sp>
        <p:nvSpPr>
          <p:cNvPr id="4" name="Footer Placeholder 3"/>
          <p:cNvSpPr>
            <a:spLocks noGrp="1"/>
          </p:cNvSpPr>
          <p:nvPr>
            <p:ph type="ftr" sz="quarter" idx="11"/>
          </p:nvPr>
        </p:nvSpPr>
        <p:spPr>
          <a:xfrm>
            <a:off x="1142976" y="6305550"/>
            <a:ext cx="7467624" cy="476250"/>
          </a:xfrm>
        </p:spPr>
        <p:txBody>
          <a:bodyPr/>
          <a:lstStyle/>
          <a:p>
            <a:r>
              <a:rPr lang="en-GB" dirty="0" smtClean="0"/>
              <a:t>CSE 246 Data Structures and Algorithms                            Fall2009                                           Lecture #1</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8</a:t>
            </a:fld>
            <a:endParaRPr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Arrays</a:t>
            </a:r>
            <a:endParaRPr lang="en-GB" dirty="0"/>
          </a:p>
        </p:txBody>
      </p:sp>
      <p:sp>
        <p:nvSpPr>
          <p:cNvPr id="3" name="Content Placeholder 2"/>
          <p:cNvSpPr>
            <a:spLocks noGrp="1"/>
          </p:cNvSpPr>
          <p:nvPr>
            <p:ph idx="1"/>
          </p:nvPr>
        </p:nvSpPr>
        <p:spPr/>
        <p:txBody>
          <a:bodyPr/>
          <a:lstStyle/>
          <a:p>
            <a:r>
              <a:rPr lang="en-US" dirty="0" smtClean="0"/>
              <a:t>Data structures that store a large collection of data and allow direct access to the elements by using an index.</a:t>
            </a:r>
          </a:p>
          <a:p>
            <a:pPr lvl="1"/>
            <a:r>
              <a:rPr lang="en-US" dirty="0" smtClean="0"/>
              <a:t>Have a fixed length. A programmer must specify the size of an array at the point of its declaration.</a:t>
            </a:r>
          </a:p>
          <a:p>
            <a:pPr lvl="1"/>
            <a:r>
              <a:rPr lang="en-US" dirty="0" smtClean="0"/>
              <a:t>Applications often need storage structures, which grow and contract as data is added and removed.</a:t>
            </a:r>
            <a:endParaRPr lang="en-GB" dirty="0"/>
          </a:p>
        </p:txBody>
      </p:sp>
      <p:sp>
        <p:nvSpPr>
          <p:cNvPr id="4" name="Footer Placeholder 3"/>
          <p:cNvSpPr>
            <a:spLocks noGrp="1"/>
          </p:cNvSpPr>
          <p:nvPr>
            <p:ph type="ftr" sz="quarter" idx="11"/>
          </p:nvPr>
        </p:nvSpPr>
        <p:spPr>
          <a:xfrm>
            <a:off x="1214414" y="6305550"/>
            <a:ext cx="7396186" cy="476250"/>
          </a:xfrm>
        </p:spPr>
        <p:txBody>
          <a:bodyPr/>
          <a:lstStyle/>
          <a:p>
            <a:r>
              <a:rPr lang="en-GB" dirty="0" smtClean="0"/>
              <a:t>CSE 246 Data Structures and Algorithms            Fall2009                                           Lecture #1</a:t>
            </a:r>
            <a:endParaRPr lang="en-GB" dirty="0"/>
          </a:p>
        </p:txBody>
      </p:sp>
      <p:sp>
        <p:nvSpPr>
          <p:cNvPr id="5" name="Slide Number Placeholder 4"/>
          <p:cNvSpPr>
            <a:spLocks noGrp="1"/>
          </p:cNvSpPr>
          <p:nvPr>
            <p:ph type="sldNum" sz="quarter" idx="12"/>
          </p:nvPr>
        </p:nvSpPr>
        <p:spPr/>
        <p:txBody>
          <a:bodyPr/>
          <a:lstStyle/>
          <a:p>
            <a:fld id="{61778265-A953-45BD-952B-9F96E876DE07}" type="slidenum">
              <a:rPr lang="en-GB" smtClean="0"/>
              <a:pPr/>
              <a:t>9</a:t>
            </a:fld>
            <a:endParaRPr lang="en-GB"/>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233</TotalTime>
  <Words>1353</Words>
  <Application>Microsoft Office PowerPoint</Application>
  <PresentationFormat>On-screen Show (4:3)</PresentationFormat>
  <Paragraphs>205</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Solstice</vt:lpstr>
      <vt:lpstr>Data Structures and Algorithms </vt:lpstr>
      <vt:lpstr>Introduction to Data Structures</vt:lpstr>
      <vt:lpstr>Introduction</vt:lpstr>
      <vt:lpstr>Introduction</vt:lpstr>
      <vt:lpstr>Computer Memory</vt:lpstr>
      <vt:lpstr>Computer Memory</vt:lpstr>
      <vt:lpstr>Computer Memory</vt:lpstr>
      <vt:lpstr>Elementary Data structures</vt:lpstr>
      <vt:lpstr>Arrays</vt:lpstr>
      <vt:lpstr>Array List</vt:lpstr>
      <vt:lpstr>Array List</vt:lpstr>
      <vt:lpstr>Data Structures and Algorithms</vt:lpstr>
      <vt:lpstr>Data structures and Algorithms</vt:lpstr>
      <vt:lpstr>Data Structure</vt:lpstr>
      <vt:lpstr>List implementation using an Array</vt:lpstr>
      <vt:lpstr>Deletion of an Element from a List</vt:lpstr>
      <vt:lpstr>Insertion of an Element in List</vt:lpstr>
      <vt:lpstr>Methods for defining a collection of objects</vt:lpstr>
      <vt:lpstr>Lab # 01</vt:lpstr>
      <vt:lpstr>Lab # 01</vt:lpstr>
      <vt:lpstr>Sample code</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qrajput</dc:creator>
  <cp:lastModifiedBy>qrajput</cp:lastModifiedBy>
  <cp:revision>17</cp:revision>
  <dcterms:created xsi:type="dcterms:W3CDTF">2009-08-31T12:43:44Z</dcterms:created>
  <dcterms:modified xsi:type="dcterms:W3CDTF">2009-09-01T06:51:26Z</dcterms:modified>
</cp:coreProperties>
</file>